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8" r:id="rId9"/>
    <p:sldId id="262" r:id="rId10"/>
    <p:sldId id="274" r:id="rId11"/>
    <p:sldId id="265" r:id="rId12"/>
    <p:sldId id="264" r:id="rId13"/>
    <p:sldId id="269" r:id="rId14"/>
    <p:sldId id="266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7"/>
    <p:restoredTop sz="93997"/>
  </p:normalViewPr>
  <p:slideViewPr>
    <p:cSldViewPr snapToGrid="0" snapToObjects="1">
      <p:cViewPr>
        <p:scale>
          <a:sx n="95" d="100"/>
          <a:sy n="95" d="100"/>
        </p:scale>
        <p:origin x="776" y="152"/>
      </p:cViewPr>
      <p:guideLst/>
    </p:cSldViewPr>
  </p:slideViewPr>
  <p:outlineViewPr>
    <p:cViewPr>
      <p:scale>
        <a:sx n="33" d="100"/>
        <a:sy n="33" d="100"/>
      </p:scale>
      <p:origin x="0" y="-24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83BF5-777E-C946-8117-25C23600F33B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E53DA-8736-4941-BE37-1F458F94F4F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532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53DA-8736-4941-BE37-1F458F94F4F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29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53DA-8736-4941-BE37-1F458F94F4F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6275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53DA-8736-4941-BE37-1F458F94F4F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3906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OutFlank</a:t>
            </a:r>
            <a:r>
              <a:rPr lang="fr-FR" baseline="0" dirty="0" smtClean="0"/>
              <a:t> = 0</a:t>
            </a:r>
          </a:p>
          <a:p>
            <a:r>
              <a:rPr lang="fr-FR" baseline="0" dirty="0" err="1" smtClean="0"/>
              <a:t>Bayescan</a:t>
            </a:r>
            <a:r>
              <a:rPr lang="fr-FR" baseline="0" dirty="0" smtClean="0"/>
              <a:t> = 1</a:t>
            </a:r>
          </a:p>
          <a:p>
            <a:r>
              <a:rPr lang="fr-FR" baseline="0" dirty="0" err="1" smtClean="0"/>
              <a:t>Lositan</a:t>
            </a:r>
            <a:r>
              <a:rPr lang="fr-FR" baseline="0" dirty="0" smtClean="0"/>
              <a:t> = 217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53DA-8736-4941-BE37-1F458F94F4F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53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(large number of loci are favored in some environments)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53DA-8736-4941-BE37-1F458F94F4F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062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More statistical work </a:t>
            </a:r>
            <a:r>
              <a:rPr lang="en-US" sz="12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is required to effectively </a:t>
            </a:r>
            <a:r>
              <a:rPr lang="en-US" sz="12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link the pattern of local adaptation observed in the SNP data to the ecological markers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E53DA-8736-4941-BE37-1F458F94F4F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6247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897E3-8FC2-6F47-AD94-D7A4402C1034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A72F-951B-2742-8221-51266766E94D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897E3-8FC2-6F47-AD94-D7A4402C1034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A72F-951B-2742-8221-51266766E94D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897E3-8FC2-6F47-AD94-D7A4402C1034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A72F-951B-2742-8221-51266766E94D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897E3-8FC2-6F47-AD94-D7A4402C1034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A72F-951B-2742-8221-51266766E94D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897E3-8FC2-6F47-AD94-D7A4402C1034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A72F-951B-2742-8221-51266766E94D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897E3-8FC2-6F47-AD94-D7A4402C1034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A72F-951B-2742-8221-51266766E94D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897E3-8FC2-6F47-AD94-D7A4402C1034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A72F-951B-2742-8221-51266766E94D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897E3-8FC2-6F47-AD94-D7A4402C1034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A72F-951B-2742-8221-51266766E94D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897E3-8FC2-6F47-AD94-D7A4402C1034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A72F-951B-2742-8221-51266766E94D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897E3-8FC2-6F47-AD94-D7A4402C1034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A72F-951B-2742-8221-51266766E94D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897E3-8FC2-6F47-AD94-D7A4402C1034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1A72F-951B-2742-8221-51266766E94D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897E3-8FC2-6F47-AD94-D7A4402C1034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1A72F-951B-2742-8221-51266766E9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019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25.jpg"/><Relationship Id="rId7" Type="http://schemas.openxmlformats.org/officeDocument/2006/relationships/image" Target="../media/image26.jpg"/><Relationship Id="rId8" Type="http://schemas.openxmlformats.org/officeDocument/2006/relationships/image" Target="../media/image27.jpg"/><Relationship Id="rId9" Type="http://schemas.openxmlformats.org/officeDocument/2006/relationships/image" Target="../media/image28.jpg"/><Relationship Id="rId10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30.jp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29.jpg"/><Relationship Id="rId5" Type="http://schemas.openxmlformats.org/officeDocument/2006/relationships/image" Target="../media/image21.jpg"/><Relationship Id="rId6" Type="http://schemas.openxmlformats.org/officeDocument/2006/relationships/image" Target="../media/image31.png"/><Relationship Id="rId7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1.jpg"/><Relationship Id="rId5" Type="http://schemas.openxmlformats.org/officeDocument/2006/relationships/image" Target="../media/image10.png"/><Relationship Id="rId6" Type="http://schemas.openxmlformats.org/officeDocument/2006/relationships/image" Target="../media/image13.jp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0.pn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2">
                <a:lumMod val="50000"/>
              </a:schemeClr>
            </a:gs>
            <a:gs pos="56000">
              <a:schemeClr val="accent2">
                <a:lumMod val="75000"/>
              </a:schemeClr>
            </a:gs>
            <a:gs pos="99000">
              <a:schemeClr val="accent2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10183" y="865951"/>
            <a:ext cx="10771632" cy="2387600"/>
          </a:xfrm>
          <a:noFill/>
          <a:ln w="3175">
            <a:noFill/>
          </a:ln>
        </p:spPr>
        <p:txBody>
          <a:bodyPr>
            <a:noAutofit/>
          </a:bodyPr>
          <a:lstStyle/>
          <a:p>
            <a:r>
              <a:rPr lang="en-AU" sz="4400" b="1" dirty="0" smtClean="0">
                <a:ln w="3175">
                  <a:solidFill>
                    <a:schemeClr val="tx2"/>
                  </a:solidFill>
                  <a:prstDash val="solid"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Contrasting patterns of population structure and connectivity across northern Australia in a commercially important fish </a:t>
            </a:r>
            <a:r>
              <a:rPr lang="en-AU" sz="4400" b="1" i="1" dirty="0" err="1" smtClean="0">
                <a:ln w="3175">
                  <a:solidFill>
                    <a:schemeClr val="tx2"/>
                  </a:solidFill>
                  <a:prstDash val="solid"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Lutjanus</a:t>
            </a:r>
            <a:r>
              <a:rPr lang="en-AU" sz="4400" b="1" i="1" dirty="0" smtClean="0">
                <a:ln w="3175">
                  <a:solidFill>
                    <a:schemeClr val="tx2"/>
                  </a:solidFill>
                  <a:prstDash val="solid"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 </a:t>
            </a:r>
            <a:r>
              <a:rPr lang="en-AU" sz="4400" b="1" i="1" dirty="0" err="1" smtClean="0">
                <a:ln w="3175">
                  <a:solidFill>
                    <a:schemeClr val="tx2"/>
                  </a:solidFill>
                  <a:prstDash val="solid"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johnii</a:t>
            </a:r>
            <a:endParaRPr lang="en-AU" sz="4400" b="1" i="1" dirty="0">
              <a:ln w="3175">
                <a:solidFill>
                  <a:schemeClr val="tx2"/>
                </a:solidFill>
                <a:prstDash val="solid"/>
              </a:ln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3999" y="3325590"/>
            <a:ext cx="9144000" cy="1176827"/>
          </a:xfrm>
        </p:spPr>
        <p:txBody>
          <a:bodyPr>
            <a:normAutofit/>
          </a:bodyPr>
          <a:lstStyle/>
          <a:p>
            <a:r>
              <a:rPr lang="en-AU" sz="3400" i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Integrating population genetics, genomics and ecological markers</a:t>
            </a:r>
            <a:endParaRPr lang="en-AU" sz="3400" i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4572000"/>
            <a:ext cx="12192000" cy="77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2281824" y="5600159"/>
            <a:ext cx="7628351" cy="831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u="sng" dirty="0" smtClean="0">
                <a:solidFill>
                  <a:schemeClr val="bg1"/>
                </a:solidFill>
                <a:latin typeface="Constantia" charset="0"/>
                <a:ea typeface="Constantia" charset="0"/>
                <a:cs typeface="Constantia" charset="0"/>
              </a:rPr>
              <a:t>Laura </a:t>
            </a:r>
            <a:r>
              <a:rPr lang="fr-FR" sz="2000" u="sng" dirty="0" err="1" smtClean="0">
                <a:solidFill>
                  <a:schemeClr val="bg1"/>
                </a:solidFill>
                <a:latin typeface="Constantia" charset="0"/>
                <a:ea typeface="Constantia" charset="0"/>
                <a:cs typeface="Constantia" charset="0"/>
              </a:rPr>
              <a:t>Taillebois</a:t>
            </a:r>
            <a:r>
              <a:rPr lang="fr-FR" sz="2000" dirty="0" smtClean="0">
                <a:solidFill>
                  <a:schemeClr val="bg1"/>
                </a:solidFill>
                <a:latin typeface="Constantia" charset="0"/>
                <a:ea typeface="Constantia" charset="0"/>
                <a:cs typeface="Constantia" charset="0"/>
              </a:rPr>
              <a:t>, Diane Barton, </a:t>
            </a:r>
            <a:r>
              <a:rPr lang="fr-FR" sz="2000" dirty="0">
                <a:solidFill>
                  <a:schemeClr val="bg1"/>
                </a:solidFill>
                <a:latin typeface="Constantia" charset="0"/>
                <a:ea typeface="Constantia" charset="0"/>
                <a:cs typeface="Constantia" charset="0"/>
              </a:rPr>
              <a:t>David </a:t>
            </a:r>
            <a:r>
              <a:rPr lang="fr-FR" sz="2000" dirty="0" err="1">
                <a:solidFill>
                  <a:schemeClr val="bg1"/>
                </a:solidFill>
                <a:latin typeface="Constantia" charset="0"/>
                <a:ea typeface="Constantia" charset="0"/>
                <a:cs typeface="Constantia" charset="0"/>
              </a:rPr>
              <a:t>Crook</a:t>
            </a:r>
            <a:r>
              <a:rPr lang="fr-FR" sz="2000" dirty="0">
                <a:solidFill>
                  <a:schemeClr val="bg1"/>
                </a:solidFill>
                <a:latin typeface="Constantia" charset="0"/>
                <a:ea typeface="Constantia" charset="0"/>
                <a:cs typeface="Constantia" charset="0"/>
              </a:rPr>
              <a:t>, Danielle </a:t>
            </a:r>
            <a:r>
              <a:rPr lang="fr-FR" sz="2000" dirty="0" smtClean="0">
                <a:solidFill>
                  <a:schemeClr val="bg1"/>
                </a:solidFill>
                <a:latin typeface="Constantia" charset="0"/>
                <a:ea typeface="Constantia" charset="0"/>
                <a:cs typeface="Constantia" charset="0"/>
              </a:rPr>
              <a:t>Davenport, Thor Saunders, Jennifer </a:t>
            </a:r>
            <a:r>
              <a:rPr lang="fr-FR" sz="2000" dirty="0" err="1" smtClean="0">
                <a:solidFill>
                  <a:schemeClr val="bg1"/>
                </a:solidFill>
                <a:latin typeface="Constantia" charset="0"/>
                <a:ea typeface="Constantia" charset="0"/>
                <a:cs typeface="Constantia" charset="0"/>
              </a:rPr>
              <a:t>Ovenden</a:t>
            </a:r>
            <a:endParaRPr lang="fr-FR" sz="2000" dirty="0">
              <a:solidFill>
                <a:schemeClr val="bg1"/>
              </a:solidFill>
              <a:latin typeface="Constantia" charset="0"/>
              <a:ea typeface="Constantia" charset="0"/>
              <a:cs typeface="Constantia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023463" y="6481761"/>
            <a:ext cx="2183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Constantia" charset="0"/>
                <a:ea typeface="Constantia" charset="0"/>
                <a:cs typeface="Constantia" charset="0"/>
              </a:rPr>
              <a:t>2</a:t>
            </a:r>
            <a:r>
              <a:rPr lang="fr-FR" sz="1400" dirty="0" smtClean="0">
                <a:solidFill>
                  <a:schemeClr val="bg1"/>
                </a:solidFill>
                <a:latin typeface="Constantia" charset="0"/>
                <a:ea typeface="Constantia" charset="0"/>
                <a:cs typeface="Constantia" charset="0"/>
              </a:rPr>
              <a:t>-6 </a:t>
            </a:r>
            <a:r>
              <a:rPr lang="fr-FR" sz="1400" dirty="0" err="1" smtClean="0">
                <a:solidFill>
                  <a:schemeClr val="bg1"/>
                </a:solidFill>
                <a:latin typeface="Constantia" charset="0"/>
                <a:ea typeface="Constantia" charset="0"/>
                <a:cs typeface="Constantia" charset="0"/>
              </a:rPr>
              <a:t>October</a:t>
            </a:r>
            <a:r>
              <a:rPr lang="fr-FR" sz="1400" dirty="0" smtClean="0">
                <a:solidFill>
                  <a:schemeClr val="bg1"/>
                </a:solidFill>
                <a:latin typeface="Constantia" charset="0"/>
                <a:ea typeface="Constantia" charset="0"/>
                <a:cs typeface="Constantia" charset="0"/>
              </a:rPr>
              <a:t> 2017, Papeete</a:t>
            </a:r>
            <a:endParaRPr lang="fr-FR" sz="1400" dirty="0">
              <a:solidFill>
                <a:schemeClr val="bg1"/>
              </a:solidFill>
              <a:latin typeface="Constantia" charset="0"/>
              <a:ea typeface="Constantia" charset="0"/>
              <a:cs typeface="Constantia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13" y="4643437"/>
            <a:ext cx="11811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9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46077" y="106488"/>
            <a:ext cx="9555603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>
                <a:latin typeface="+mn-lt"/>
              </a:rPr>
              <a:t>Parasites </a:t>
            </a:r>
            <a:r>
              <a:rPr lang="mr-IN" dirty="0" smtClean="0">
                <a:latin typeface="+mn-lt"/>
              </a:rPr>
              <a:t>–</a:t>
            </a:r>
            <a:r>
              <a:rPr lang="en-AU" dirty="0" smtClean="0">
                <a:latin typeface="+mn-lt"/>
              </a:rPr>
              <a:t> Method and Results</a:t>
            </a:r>
            <a:endParaRPr lang="en-AU" dirty="0">
              <a:latin typeface="+mn-l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156690" y="6481761"/>
            <a:ext cx="1897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2</a:t>
            </a:r>
            <a:r>
              <a:rPr lang="fr-FR" sz="12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-6 </a:t>
            </a:r>
            <a:r>
              <a:rPr lang="fr-FR" sz="1200" dirty="0" err="1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October</a:t>
            </a:r>
            <a:r>
              <a:rPr lang="fr-FR" sz="12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 2017, Papeete</a:t>
            </a:r>
            <a:endParaRPr lang="fr-FR" sz="1200" dirty="0">
              <a:solidFill>
                <a:schemeClr val="tx2"/>
              </a:solidFill>
              <a:latin typeface="Constantia" charset="0"/>
              <a:ea typeface="Constantia" charset="0"/>
              <a:cs typeface="Constantia" charset="0"/>
            </a:endParaRPr>
          </a:p>
        </p:txBody>
      </p:sp>
      <p:grpSp>
        <p:nvGrpSpPr>
          <p:cNvPr id="22" name="Grouper 21"/>
          <p:cNvGrpSpPr/>
          <p:nvPr/>
        </p:nvGrpSpPr>
        <p:grpSpPr>
          <a:xfrm>
            <a:off x="692100" y="1427043"/>
            <a:ext cx="6462843" cy="2810680"/>
            <a:chOff x="692100" y="1396176"/>
            <a:chExt cx="6462843" cy="2572705"/>
          </a:xfrm>
        </p:grpSpPr>
        <p:sp>
          <p:nvSpPr>
            <p:cNvPr id="23" name="Rectangle 22"/>
            <p:cNvSpPr/>
            <p:nvPr/>
          </p:nvSpPr>
          <p:spPr>
            <a:xfrm>
              <a:off x="692100" y="1396176"/>
              <a:ext cx="6462843" cy="2572705"/>
            </a:xfrm>
            <a:prstGeom prst="rect">
              <a:avLst/>
            </a:prstGeom>
            <a:noFill/>
            <a:ln cap="rnd" cmpd="sng">
              <a:solidFill>
                <a:schemeClr val="accent2"/>
              </a:solidFill>
            </a:ln>
            <a:effectLst>
              <a:glow rad="25400">
                <a:schemeClr val="accent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2"/>
                </a:solidFill>
              </a:endParaRPr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734615" y="1506667"/>
              <a:ext cx="6420328" cy="239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1600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Gills, mouth, intestinal system, mesenteries and ovaries</a:t>
              </a:r>
            </a:p>
            <a:p>
              <a:pPr marL="285750" indent="-285750">
                <a:spcBef>
                  <a:spcPts val="600"/>
                </a:spcBef>
                <a:buFont typeface="Arial" charset="0"/>
                <a:buChar char="•"/>
              </a:pPr>
              <a:r>
                <a:rPr lang="en-US" sz="1600" b="1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111 individuals; 4 locations</a:t>
              </a:r>
              <a:r>
                <a:rPr lang="en-US" sz="1600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 </a:t>
              </a:r>
              <a:endParaRPr lang="en-US" sz="16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endParaRPr>
            </a:p>
            <a:p>
              <a:pPr marL="285750" indent="-285750">
                <a:spcBef>
                  <a:spcPts val="600"/>
                </a:spcBef>
                <a:buFont typeface="Arial" charset="0"/>
                <a:buChar char="•"/>
              </a:pPr>
              <a:r>
                <a:rPr lang="en-US" sz="1600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Direct </a:t>
              </a:r>
              <a:r>
                <a:rPr lang="en-US" sz="1600" b="1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life cycle</a:t>
              </a:r>
              <a:r>
                <a:rPr lang="en-US" sz="1600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: short-lived larval stages, unable to cover large distances, should reflect locality of </a:t>
              </a:r>
              <a:r>
                <a:rPr lang="en-US" sz="1600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origin</a:t>
              </a:r>
              <a:endParaRPr lang="en-US" sz="1600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endParaRPr>
            </a:p>
            <a:p>
              <a:pPr marL="285750" indent="-285750">
                <a:spcBef>
                  <a:spcPts val="600"/>
                </a:spcBef>
                <a:buFont typeface="Arial" charset="0"/>
                <a:buChar char="•"/>
              </a:pPr>
              <a:r>
                <a:rPr lang="en-US" sz="1600" b="1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Indirect life cycle</a:t>
              </a:r>
              <a:r>
                <a:rPr lang="en-US" sz="1600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: travel through multiple hosts, have complex distribution pattern (numerous factors involved</a:t>
              </a:r>
              <a:r>
                <a:rPr lang="en-US" sz="1600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)</a:t>
              </a:r>
            </a:p>
            <a:p>
              <a:pPr marL="285750" indent="-285750">
                <a:spcBef>
                  <a:spcPts val="600"/>
                </a:spcBef>
                <a:buFont typeface="Arial" charset="0"/>
                <a:buChar char="•"/>
              </a:pPr>
              <a:r>
                <a:rPr lang="en-US" sz="1600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Combined </a:t>
              </a:r>
              <a:r>
                <a:rPr lang="en-US" sz="1600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the data because</a:t>
              </a:r>
            </a:p>
            <a:p>
              <a:pPr marL="742950" lvl="1" indent="-285750">
                <a:buFont typeface="Wingdings" charset="2"/>
                <a:buChar char="Ø"/>
              </a:pPr>
              <a:r>
                <a:rPr lang="en-US" sz="1600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Life </a:t>
              </a:r>
              <a:r>
                <a:rPr lang="en-US" sz="1600" b="1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cycles </a:t>
              </a:r>
              <a:r>
                <a:rPr lang="en-US" sz="1600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of </a:t>
              </a:r>
              <a:r>
                <a:rPr lang="en-US" sz="1600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aquatic </a:t>
              </a:r>
              <a:r>
                <a:rPr lang="en-US" sz="1600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parasites </a:t>
              </a:r>
              <a:r>
                <a:rPr lang="en-US" sz="1600" b="1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remain unknown</a:t>
              </a:r>
              <a:endParaRPr lang="en-US" sz="1600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endParaRPr>
            </a:p>
            <a:p>
              <a:pPr marL="742950" lvl="1" indent="-285750">
                <a:buFont typeface="Wingdings" charset="2"/>
                <a:buChar char="Ø"/>
              </a:pPr>
              <a:r>
                <a:rPr lang="en-US" sz="1600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Provided more </a:t>
              </a:r>
              <a:r>
                <a:rPr lang="en-US" sz="1600" b="1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robust results </a:t>
              </a:r>
              <a:endParaRPr lang="en-US" sz="16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endParaRPr>
            </a:p>
          </p:txBody>
        </p:sp>
        <p:sp>
          <p:nvSpPr>
            <p:cNvPr id="32" name="TextBox 14"/>
            <p:cNvSpPr txBox="1"/>
            <p:nvPr/>
          </p:nvSpPr>
          <p:spPr>
            <a:xfrm>
              <a:off x="4882653" y="2604840"/>
              <a:ext cx="1051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AU" sz="1100" i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Grouper 14"/>
          <p:cNvGrpSpPr/>
          <p:nvPr/>
        </p:nvGrpSpPr>
        <p:grpSpPr>
          <a:xfrm>
            <a:off x="685559" y="4343109"/>
            <a:ext cx="6607388" cy="2073855"/>
            <a:chOff x="685559" y="4365687"/>
            <a:chExt cx="6607388" cy="2073855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3805" y="4365687"/>
              <a:ext cx="1167450" cy="2073855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100" y="5444656"/>
              <a:ext cx="1332135" cy="994886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559" y="4365687"/>
              <a:ext cx="1335386" cy="1005290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628" y="4387508"/>
              <a:ext cx="1546319" cy="205203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390" y="4365687"/>
              <a:ext cx="1387730" cy="1032913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5165" y="4383751"/>
              <a:ext cx="780982" cy="111979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0684" y="5608926"/>
              <a:ext cx="2068396" cy="830616"/>
            </a:xfrm>
            <a:prstGeom prst="rect">
              <a:avLst/>
            </a:prstGeom>
          </p:spPr>
        </p:pic>
      </p:grpSp>
      <p:grpSp>
        <p:nvGrpSpPr>
          <p:cNvPr id="4" name="Grouper 3"/>
          <p:cNvGrpSpPr/>
          <p:nvPr/>
        </p:nvGrpSpPr>
        <p:grpSpPr>
          <a:xfrm>
            <a:off x="7473117" y="1396176"/>
            <a:ext cx="4425371" cy="3129356"/>
            <a:chOff x="7473117" y="1396176"/>
            <a:chExt cx="4425371" cy="312935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117" y="1396176"/>
              <a:ext cx="4425371" cy="312935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0" name="ZoneTexte 19"/>
            <p:cNvSpPr txBox="1"/>
            <p:nvPr/>
          </p:nvSpPr>
          <p:spPr>
            <a:xfrm>
              <a:off x="10806521" y="4063867"/>
              <a:ext cx="1091967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fr-FR" sz="1200" dirty="0" smtClean="0"/>
                <a:t>LDFA</a:t>
              </a:r>
            </a:p>
            <a:p>
              <a:pPr algn="r"/>
              <a:r>
                <a:rPr lang="fr-FR" sz="1200" dirty="0" smtClean="0"/>
                <a:t>111 </a:t>
              </a:r>
              <a:r>
                <a:rPr lang="fr-FR" sz="1200" dirty="0" err="1" smtClean="0"/>
                <a:t>Ind</a:t>
              </a:r>
              <a:r>
                <a:rPr lang="fr-FR" sz="1200" dirty="0" smtClean="0"/>
                <a:t>. 4 Loc.</a:t>
              </a:r>
            </a:p>
          </p:txBody>
        </p:sp>
      </p:grpSp>
      <p:grpSp>
        <p:nvGrpSpPr>
          <p:cNvPr id="11" name="Grouper 10"/>
          <p:cNvGrpSpPr/>
          <p:nvPr/>
        </p:nvGrpSpPr>
        <p:grpSpPr>
          <a:xfrm>
            <a:off x="7730247" y="2067892"/>
            <a:ext cx="3911109" cy="3736236"/>
            <a:chOff x="7730247" y="2067892"/>
            <a:chExt cx="3911109" cy="3736236"/>
          </a:xfrm>
        </p:grpSpPr>
        <p:sp>
          <p:nvSpPr>
            <p:cNvPr id="41" name="ZoneTexte 40"/>
            <p:cNvSpPr txBox="1"/>
            <p:nvPr/>
          </p:nvSpPr>
          <p:spPr>
            <a:xfrm flipH="1">
              <a:off x="7730247" y="5157797"/>
              <a:ext cx="3911109" cy="646331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Constantia" charset="0"/>
                  <a:ea typeface="Constantia" charset="0"/>
                  <a:cs typeface="Constantia" charset="0"/>
                </a:rPr>
                <a:t>Fish from different locations have distinct parasites’ fauna</a:t>
              </a:r>
              <a:endParaRPr lang="en-US" b="1" dirty="0">
                <a:solidFill>
                  <a:schemeClr val="bg1"/>
                </a:solidFill>
                <a:latin typeface="Constantia" charset="0"/>
                <a:ea typeface="Constantia" charset="0"/>
                <a:cs typeface="Constantia" charset="0"/>
              </a:endParaRPr>
            </a:p>
          </p:txBody>
        </p:sp>
        <p:sp>
          <p:nvSpPr>
            <p:cNvPr id="21" name="Ellipse 20"/>
            <p:cNvSpPr/>
            <p:nvPr/>
          </p:nvSpPr>
          <p:spPr>
            <a:xfrm rot="19597836">
              <a:off x="8291807" y="2067892"/>
              <a:ext cx="783584" cy="974339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/>
            <p:cNvSpPr/>
            <p:nvPr/>
          </p:nvSpPr>
          <p:spPr>
            <a:xfrm rot="21036771">
              <a:off x="9343860" y="3045430"/>
              <a:ext cx="829294" cy="1000603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/>
            <p:cNvSpPr/>
            <p:nvPr/>
          </p:nvSpPr>
          <p:spPr>
            <a:xfrm rot="21036771">
              <a:off x="10327536" y="2075046"/>
              <a:ext cx="771612" cy="838162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/>
            <p:cNvSpPr/>
            <p:nvPr/>
          </p:nvSpPr>
          <p:spPr>
            <a:xfrm rot="21036771">
              <a:off x="10389972" y="2724311"/>
              <a:ext cx="833097" cy="77780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8413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46077" y="106488"/>
            <a:ext cx="9555603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>
                <a:latin typeface="+mn-lt"/>
              </a:rPr>
              <a:t>SNP - Method and Results</a:t>
            </a:r>
            <a:endParaRPr lang="en-AU" dirty="0">
              <a:latin typeface="+mn-lt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5156690" y="6481761"/>
            <a:ext cx="1897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2</a:t>
            </a:r>
            <a:r>
              <a:rPr lang="fr-FR" sz="12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-6 </a:t>
            </a:r>
            <a:r>
              <a:rPr lang="fr-FR" sz="1200" dirty="0" err="1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October</a:t>
            </a:r>
            <a:r>
              <a:rPr lang="fr-FR" sz="12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 2017, Papeete</a:t>
            </a:r>
            <a:endParaRPr lang="fr-FR" sz="1200" dirty="0">
              <a:solidFill>
                <a:schemeClr val="accent2">
                  <a:lumMod val="50000"/>
                </a:schemeClr>
              </a:solidFill>
              <a:latin typeface="Constantia" charset="0"/>
              <a:ea typeface="Constantia" charset="0"/>
              <a:cs typeface="Constantia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46076" y="1762382"/>
            <a:ext cx="6587977" cy="1077218"/>
          </a:xfrm>
          <a:prstGeom prst="rect">
            <a:avLst/>
          </a:prstGeom>
          <a:noFill/>
          <a:ln w="12700">
            <a:solidFill>
              <a:schemeClr val="accent2"/>
            </a:solidFill>
          </a:ln>
          <a:effectLst>
            <a:glow rad="25400">
              <a:schemeClr val="accent2">
                <a:alpha val="40000"/>
              </a:schemeClr>
            </a:glow>
            <a:outerShdw sx="1000" sy="1000" algn="ctr" rotWithShape="0">
              <a:srgbClr val="000000"/>
            </a:outerShdw>
            <a:softEdge rad="0"/>
          </a:effectLst>
        </p:spPr>
        <p:txBody>
          <a:bodyPr wrap="square" rtlCol="0">
            <a:spAutoFit/>
          </a:bodyPr>
          <a:lstStyle/>
          <a:p>
            <a:pPr marL="270000" indent="-270000">
              <a:spcBef>
                <a:spcPts val="600"/>
              </a:spcBef>
              <a:buFont typeface="Arial" charset="0"/>
              <a:buChar char="•"/>
            </a:pPr>
            <a:r>
              <a:rPr lang="en-AU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Outlier detection using </a:t>
            </a:r>
            <a:r>
              <a:rPr lang="en-AU" dirty="0" err="1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Bayescan</a:t>
            </a:r>
            <a:r>
              <a:rPr lang="en-AU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, </a:t>
            </a:r>
            <a:r>
              <a:rPr lang="en-AU" dirty="0" err="1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Lositan</a:t>
            </a:r>
            <a:r>
              <a:rPr lang="en-AU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 and </a:t>
            </a:r>
            <a:r>
              <a:rPr lang="en-AU" dirty="0" err="1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OutFlank</a:t>
            </a:r>
            <a:endParaRPr lang="en-AU" dirty="0" smtClean="0">
              <a:solidFill>
                <a:schemeClr val="tx2"/>
              </a:solidFill>
              <a:latin typeface="Constantia" charset="0"/>
              <a:ea typeface="Constantia" charset="0"/>
              <a:cs typeface="Constantia" charset="0"/>
            </a:endParaRPr>
          </a:p>
          <a:p>
            <a:pPr marL="270000" indent="-270000">
              <a:spcBef>
                <a:spcPts val="600"/>
              </a:spcBef>
              <a:buFont typeface="Arial" charset="0"/>
              <a:buChar char="•"/>
            </a:pPr>
            <a:r>
              <a:rPr lang="en-AU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Used loci that are shared between the three techniques</a:t>
            </a:r>
          </a:p>
          <a:p>
            <a:pPr marL="270000" indent="-2700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AU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217</a:t>
            </a:r>
            <a:r>
              <a:rPr lang="en-AU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 loci potentially under selection</a:t>
            </a:r>
            <a:endParaRPr lang="en-AU" dirty="0">
              <a:solidFill>
                <a:schemeClr val="tx2"/>
              </a:solidFill>
              <a:latin typeface="Constantia" charset="0"/>
              <a:ea typeface="Constantia" charset="0"/>
              <a:cs typeface="Constantia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697" y="1605842"/>
            <a:ext cx="4482882" cy="4482882"/>
          </a:xfrm>
          <a:prstGeom prst="rect">
            <a:avLst/>
          </a:prstGeom>
        </p:spPr>
      </p:pic>
      <p:grpSp>
        <p:nvGrpSpPr>
          <p:cNvPr id="8" name="Grouper 7"/>
          <p:cNvGrpSpPr/>
          <p:nvPr/>
        </p:nvGrpSpPr>
        <p:grpSpPr>
          <a:xfrm>
            <a:off x="743434" y="2271841"/>
            <a:ext cx="11030644" cy="3777117"/>
            <a:chOff x="743434" y="2029795"/>
            <a:chExt cx="11030644" cy="3777117"/>
          </a:xfrm>
        </p:grpSpPr>
        <p:grpSp>
          <p:nvGrpSpPr>
            <p:cNvPr id="30" name="Grouper 29"/>
            <p:cNvGrpSpPr/>
            <p:nvPr/>
          </p:nvGrpSpPr>
          <p:grpSpPr>
            <a:xfrm>
              <a:off x="7757004" y="2029795"/>
              <a:ext cx="4017074" cy="3777117"/>
              <a:chOff x="7588860" y="2020368"/>
              <a:chExt cx="3910216" cy="3350943"/>
            </a:xfrm>
          </p:grpSpPr>
          <p:sp>
            <p:nvSpPr>
              <p:cNvPr id="14" name="Ellipse 13"/>
              <p:cNvSpPr/>
              <p:nvPr/>
            </p:nvSpPr>
            <p:spPr>
              <a:xfrm rot="20947880">
                <a:off x="7588860" y="3135722"/>
                <a:ext cx="1001256" cy="2016885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Ellipse 14"/>
              <p:cNvSpPr/>
              <p:nvPr/>
            </p:nvSpPr>
            <p:spPr>
              <a:xfrm rot="16200000">
                <a:off x="10088424" y="2572773"/>
                <a:ext cx="1001256" cy="180445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Ellipse 15"/>
              <p:cNvSpPr/>
              <p:nvPr/>
            </p:nvSpPr>
            <p:spPr>
              <a:xfrm rot="20262444">
                <a:off x="8366517" y="2020368"/>
                <a:ext cx="1390046" cy="305135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ZoneTexte 16"/>
              <p:cNvSpPr txBox="1"/>
              <p:nvPr/>
            </p:nvSpPr>
            <p:spPr>
              <a:xfrm>
                <a:off x="7720446" y="5063534"/>
                <a:ext cx="14108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 err="1" smtClean="0"/>
                  <a:t>Jungulu</a:t>
                </a:r>
                <a:endParaRPr lang="fr-FR" sz="1400" dirty="0"/>
              </a:p>
            </p:txBody>
          </p:sp>
          <p:sp>
            <p:nvSpPr>
              <p:cNvPr id="18" name="ZoneTexte 17"/>
              <p:cNvSpPr txBox="1"/>
              <p:nvPr/>
            </p:nvSpPr>
            <p:spPr>
              <a:xfrm>
                <a:off x="10088202" y="3982078"/>
                <a:ext cx="14108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smtClean="0"/>
                  <a:t>Bonaparte Gulf</a:t>
                </a:r>
                <a:endParaRPr lang="fr-FR" sz="1400" dirty="0"/>
              </a:p>
            </p:txBody>
          </p:sp>
          <p:sp>
            <p:nvSpPr>
              <p:cNvPr id="19" name="ZoneTexte 18"/>
              <p:cNvSpPr txBox="1"/>
              <p:nvPr/>
            </p:nvSpPr>
            <p:spPr>
              <a:xfrm>
                <a:off x="8863996" y="2030134"/>
                <a:ext cx="14108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 smtClean="0"/>
                  <a:t>Hall Point</a:t>
                </a:r>
                <a:endParaRPr lang="fr-FR" sz="1400" dirty="0"/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8771009" y="2683804"/>
                <a:ext cx="14108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 smtClean="0"/>
                  <a:t>Camden Sound</a:t>
                </a:r>
                <a:endParaRPr lang="fr-FR" sz="1400" dirty="0"/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9228696" y="4592884"/>
                <a:ext cx="14108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 err="1" smtClean="0"/>
                  <a:t>Wadeye</a:t>
                </a:r>
                <a:endParaRPr lang="fr-FR" sz="1400" dirty="0"/>
              </a:p>
            </p:txBody>
          </p:sp>
        </p:grpSp>
        <p:sp>
          <p:nvSpPr>
            <p:cNvPr id="29" name="ZoneTexte 28"/>
            <p:cNvSpPr txBox="1"/>
            <p:nvPr/>
          </p:nvSpPr>
          <p:spPr>
            <a:xfrm>
              <a:off x="743434" y="2721571"/>
              <a:ext cx="67754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70000" indent="-270000">
                <a:buFont typeface="Arial" charset="0"/>
                <a:buChar char="•"/>
              </a:pPr>
              <a:r>
                <a:rPr lang="en-AU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There is </a:t>
              </a:r>
              <a:r>
                <a:rPr lang="en-AU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evidence of genetic structure </a:t>
              </a:r>
              <a:r>
                <a:rPr lang="en-AU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at a small regional scale using outlier SNP</a:t>
              </a:r>
              <a:endParaRPr lang="fr-FR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endParaRPr>
            </a:p>
          </p:txBody>
        </p:sp>
      </p:grpSp>
      <p:grpSp>
        <p:nvGrpSpPr>
          <p:cNvPr id="7" name="Grouper 6"/>
          <p:cNvGrpSpPr/>
          <p:nvPr/>
        </p:nvGrpSpPr>
        <p:grpSpPr>
          <a:xfrm>
            <a:off x="746076" y="2550880"/>
            <a:ext cx="9825059" cy="2434370"/>
            <a:chOff x="746076" y="2268493"/>
            <a:chExt cx="9825059" cy="2434370"/>
          </a:xfrm>
        </p:grpSpPr>
        <p:grpSp>
          <p:nvGrpSpPr>
            <p:cNvPr id="31" name="Grouper 30"/>
            <p:cNvGrpSpPr/>
            <p:nvPr/>
          </p:nvGrpSpPr>
          <p:grpSpPr>
            <a:xfrm>
              <a:off x="7866720" y="2268493"/>
              <a:ext cx="2704415" cy="2434370"/>
              <a:chOff x="7857293" y="2475884"/>
              <a:chExt cx="2704415" cy="2434370"/>
            </a:xfrm>
          </p:grpSpPr>
          <p:cxnSp>
            <p:nvCxnSpPr>
              <p:cNvPr id="23" name="Connecteur droit avec flèche 22"/>
              <p:cNvCxnSpPr/>
              <p:nvPr/>
            </p:nvCxnSpPr>
            <p:spPr>
              <a:xfrm flipV="1">
                <a:off x="7950168" y="3054540"/>
                <a:ext cx="252538" cy="38666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/>
              <p:cNvCxnSpPr/>
              <p:nvPr/>
            </p:nvCxnSpPr>
            <p:spPr>
              <a:xfrm flipV="1">
                <a:off x="10046625" y="4520696"/>
                <a:ext cx="421327" cy="317452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ZoneTexte 26"/>
              <p:cNvSpPr txBox="1"/>
              <p:nvPr/>
            </p:nvSpPr>
            <p:spPr>
              <a:xfrm rot="18120485">
                <a:off x="7486679" y="2846498"/>
                <a:ext cx="101822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rgbClr val="FF0000"/>
                    </a:solidFill>
                  </a:rPr>
                  <a:t>60 km appart</a:t>
                </a:r>
                <a:endParaRPr lang="fr-FR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9421391">
                <a:off x="9955452" y="4448589"/>
                <a:ext cx="60625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>
                    <a:solidFill>
                      <a:srgbClr val="FF0000"/>
                    </a:solidFill>
                  </a:rPr>
                  <a:t>60 km </a:t>
                </a:r>
              </a:p>
              <a:p>
                <a:r>
                  <a:rPr lang="fr-FR" sz="1200" dirty="0" smtClean="0">
                    <a:solidFill>
                      <a:srgbClr val="FF0000"/>
                    </a:solidFill>
                  </a:rPr>
                  <a:t>appart</a:t>
                </a:r>
                <a:endParaRPr lang="fr-FR" sz="12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4" name="ZoneTexte 33"/>
            <p:cNvSpPr txBox="1"/>
            <p:nvPr/>
          </p:nvSpPr>
          <p:spPr>
            <a:xfrm>
              <a:off x="746076" y="3342473"/>
              <a:ext cx="6595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70000" indent="-270000">
                <a:buFont typeface="Arial" charset="0"/>
                <a:buChar char="•"/>
              </a:pPr>
              <a:r>
                <a:rPr lang="en-AU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Genetic structure operates </a:t>
              </a:r>
              <a:r>
                <a:rPr lang="en-AU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at scale as small as 60 km</a:t>
              </a:r>
              <a:endParaRPr lang="fr-FR" b="1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endParaRPr>
            </a:p>
          </p:txBody>
        </p:sp>
      </p:grpSp>
      <p:grpSp>
        <p:nvGrpSpPr>
          <p:cNvPr id="13" name="Grouper 12"/>
          <p:cNvGrpSpPr/>
          <p:nvPr/>
        </p:nvGrpSpPr>
        <p:grpSpPr>
          <a:xfrm>
            <a:off x="746076" y="4075812"/>
            <a:ext cx="6595214" cy="2335858"/>
            <a:chOff x="746076" y="4216760"/>
            <a:chExt cx="6595214" cy="2335858"/>
          </a:xfrm>
        </p:grpSpPr>
        <p:sp>
          <p:nvSpPr>
            <p:cNvPr id="36" name="ZoneTexte 35"/>
            <p:cNvSpPr txBox="1"/>
            <p:nvPr/>
          </p:nvSpPr>
          <p:spPr>
            <a:xfrm>
              <a:off x="746076" y="4216760"/>
              <a:ext cx="6595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70000" indent="-270000">
                <a:buFont typeface="Arial" charset="0"/>
                <a:buChar char="•"/>
              </a:pPr>
              <a:r>
                <a:rPr lang="en-AU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STRUCTURE confirms some genetic clustering </a:t>
              </a:r>
              <a:r>
                <a:rPr lang="en-AU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between </a:t>
              </a:r>
              <a:r>
                <a:rPr lang="en-AU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sites</a:t>
              </a:r>
              <a:endParaRPr lang="fr-FR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endParaRPr>
            </a:p>
          </p:txBody>
        </p:sp>
        <p:grpSp>
          <p:nvGrpSpPr>
            <p:cNvPr id="11" name="Grouper 10"/>
            <p:cNvGrpSpPr/>
            <p:nvPr/>
          </p:nvGrpSpPr>
          <p:grpSpPr>
            <a:xfrm>
              <a:off x="1480592" y="4648784"/>
              <a:ext cx="4274496" cy="1903834"/>
              <a:chOff x="1480592" y="4648784"/>
              <a:chExt cx="4274496" cy="1903834"/>
            </a:xfrm>
          </p:grpSpPr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0592" y="4676187"/>
                <a:ext cx="4274496" cy="1876431"/>
              </a:xfrm>
              <a:prstGeom prst="rect">
                <a:avLst/>
              </a:prstGeom>
            </p:spPr>
          </p:pic>
          <p:sp>
            <p:nvSpPr>
              <p:cNvPr id="33" name="Ellipse 32"/>
              <p:cNvSpPr/>
              <p:nvPr/>
            </p:nvSpPr>
            <p:spPr>
              <a:xfrm>
                <a:off x="2317599" y="4655982"/>
                <a:ext cx="1723823" cy="161167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Ellipse 34"/>
              <p:cNvSpPr/>
              <p:nvPr/>
            </p:nvSpPr>
            <p:spPr>
              <a:xfrm>
                <a:off x="3975451" y="4648784"/>
                <a:ext cx="873699" cy="161167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>
                <a:off x="4857873" y="4649976"/>
                <a:ext cx="873699" cy="161167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1509871" y="4655983"/>
                <a:ext cx="873699" cy="161167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022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46076" y="127099"/>
            <a:ext cx="11095967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>
                <a:latin typeface="+mn-lt"/>
              </a:rPr>
              <a:t>Local adaptation in the Kimberley region?</a:t>
            </a:r>
            <a:endParaRPr lang="en-AU" dirty="0">
              <a:latin typeface="+mn-l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156690" y="6481761"/>
            <a:ext cx="1897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2</a:t>
            </a:r>
            <a:r>
              <a:rPr lang="fr-FR" sz="12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-6 </a:t>
            </a:r>
            <a:r>
              <a:rPr lang="fr-FR" sz="1200" dirty="0" err="1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October</a:t>
            </a:r>
            <a:r>
              <a:rPr lang="fr-FR" sz="12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 2017, Papeete</a:t>
            </a:r>
            <a:endParaRPr lang="fr-FR" sz="1200" dirty="0">
              <a:solidFill>
                <a:schemeClr val="accent2">
                  <a:lumMod val="50000"/>
                </a:schemeClr>
              </a:solidFill>
              <a:latin typeface="Constantia" charset="0"/>
              <a:ea typeface="Constantia" charset="0"/>
              <a:cs typeface="Constantia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168444" y="1417227"/>
            <a:ext cx="4849799" cy="401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u="sng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Otolith</a:t>
            </a:r>
          </a:p>
          <a:p>
            <a:pPr marL="454950" lvl="1">
              <a:buFont typeface="Wingdings" charset="2"/>
              <a:buChar char="Ø"/>
            </a:pPr>
            <a:r>
              <a:rPr lang="en-US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Sites separation partly reflects different water chemistries</a:t>
            </a:r>
            <a:endParaRPr lang="en-US" sz="1600" dirty="0">
              <a:solidFill>
                <a:schemeClr val="tx2"/>
              </a:solidFill>
              <a:latin typeface="Constantia" charset="0"/>
              <a:ea typeface="Constantia" charset="0"/>
              <a:cs typeface="Constantia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There is </a:t>
            </a:r>
            <a:r>
              <a:rPr lang="en-US" sz="16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site attachment </a:t>
            </a:r>
            <a:r>
              <a:rPr lang="en-US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across the life cycle</a:t>
            </a:r>
            <a:endParaRPr lang="en-US" sz="1600" dirty="0">
              <a:solidFill>
                <a:schemeClr val="tx2"/>
              </a:solidFill>
              <a:latin typeface="Constantia" charset="0"/>
              <a:ea typeface="Constantia" charset="0"/>
              <a:cs typeface="Constantia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Some </a:t>
            </a:r>
            <a:r>
              <a:rPr lang="en-US" sz="16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dispersal</a:t>
            </a:r>
            <a:r>
              <a:rPr lang="en-US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 </a:t>
            </a:r>
            <a:r>
              <a:rPr lang="en-US" sz="16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occurs</a:t>
            </a:r>
            <a:r>
              <a:rPr lang="en-US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 between locations</a:t>
            </a:r>
            <a:endParaRPr lang="en-US" sz="1600" dirty="0">
              <a:solidFill>
                <a:schemeClr val="tx2"/>
              </a:solidFill>
              <a:latin typeface="Constantia" charset="0"/>
              <a:ea typeface="Constantia" charset="0"/>
              <a:cs typeface="Constantia" charset="0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sz="1600" b="1" u="sng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Parasites </a:t>
            </a:r>
            <a:endParaRPr lang="en-AU" sz="1600" b="1" u="sng" dirty="0">
              <a:solidFill>
                <a:schemeClr val="tx2"/>
              </a:solidFill>
              <a:latin typeface="Constantia" charset="0"/>
              <a:ea typeface="Constantia" charset="0"/>
              <a:cs typeface="Constantia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charset="2"/>
              <a:buChar char="Ø"/>
            </a:pPr>
            <a:r>
              <a:rPr lang="en-AU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S</a:t>
            </a:r>
            <a:r>
              <a:rPr lang="en-US" sz="1600" dirty="0" err="1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ites</a:t>
            </a:r>
            <a:r>
              <a:rPr lang="en-US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 have </a:t>
            </a:r>
            <a:r>
              <a:rPr lang="en-US" sz="1600" b="1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different parasites compositions </a:t>
            </a:r>
            <a:r>
              <a:rPr lang="en-US" sz="16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&amp; abundances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Fish may have </a:t>
            </a:r>
            <a:r>
              <a:rPr lang="en-US" sz="16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different physiological response to parasites</a:t>
            </a:r>
            <a:r>
              <a:rPr lang="en-US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 between locations</a:t>
            </a: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sz="1600" b="1" u="sng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Genomics</a:t>
            </a:r>
            <a:endParaRPr lang="en-US" sz="1600" b="1" u="sng" dirty="0">
              <a:solidFill>
                <a:schemeClr val="tx2"/>
              </a:solidFill>
              <a:latin typeface="Constantia" charset="0"/>
              <a:ea typeface="Constantia" charset="0"/>
              <a:cs typeface="Constantia" charset="0"/>
              <a:sym typeface="Wingdings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Genetic </a:t>
            </a:r>
            <a:r>
              <a:rPr lang="en-US" sz="1600" b="1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structure </a:t>
            </a:r>
            <a:r>
              <a:rPr lang="en-US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at </a:t>
            </a:r>
            <a:r>
              <a:rPr lang="en-US" sz="1600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scales as small as </a:t>
            </a:r>
            <a:r>
              <a:rPr lang="en-US" sz="1600" b="1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60km </a:t>
            </a:r>
            <a:endParaRPr lang="en-US" sz="1600" b="1" dirty="0" smtClean="0">
              <a:solidFill>
                <a:schemeClr val="tx2"/>
              </a:solidFill>
              <a:latin typeface="Constantia" charset="0"/>
              <a:ea typeface="Constantia" charset="0"/>
              <a:cs typeface="Constantia" charset="0"/>
              <a:sym typeface="Wingdings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charset="2"/>
              <a:buChar char="Ø"/>
            </a:pPr>
            <a:r>
              <a:rPr lang="en-US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Maybe a signal </a:t>
            </a:r>
            <a:r>
              <a:rPr lang="en-US" sz="1600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of </a:t>
            </a:r>
            <a:r>
              <a:rPr lang="en-US" sz="1600" b="1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polygenic </a:t>
            </a:r>
            <a:r>
              <a:rPr lang="en-US" sz="16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effect?</a:t>
            </a:r>
            <a:endParaRPr lang="en-US" sz="1600" dirty="0" smtClean="0">
              <a:solidFill>
                <a:schemeClr val="tx2"/>
              </a:solidFill>
              <a:latin typeface="Constantia" charset="0"/>
              <a:ea typeface="Constantia" charset="0"/>
              <a:cs typeface="Constantia" charset="0"/>
              <a:sym typeface="Wingdings"/>
            </a:endParaRPr>
          </a:p>
        </p:txBody>
      </p:sp>
      <p:grpSp>
        <p:nvGrpSpPr>
          <p:cNvPr id="12" name="Grouper 11"/>
          <p:cNvGrpSpPr/>
          <p:nvPr/>
        </p:nvGrpSpPr>
        <p:grpSpPr>
          <a:xfrm>
            <a:off x="746077" y="1551697"/>
            <a:ext cx="3361353" cy="5012582"/>
            <a:chOff x="746077" y="1551697"/>
            <a:chExt cx="3361353" cy="5012582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191" y="4188909"/>
              <a:ext cx="3359123" cy="237537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77" y="1551697"/>
              <a:ext cx="3361353" cy="254192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8" name="Grouper 7"/>
          <p:cNvGrpSpPr/>
          <p:nvPr/>
        </p:nvGrpSpPr>
        <p:grpSpPr>
          <a:xfrm>
            <a:off x="4105199" y="1858401"/>
            <a:ext cx="2945933" cy="4316657"/>
            <a:chOff x="4371819" y="1401925"/>
            <a:chExt cx="2945933" cy="4316657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0057" y="4425367"/>
              <a:ext cx="2937695" cy="129321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1819" y="1401925"/>
              <a:ext cx="2945933" cy="2945933"/>
            </a:xfrm>
            <a:prstGeom prst="rect">
              <a:avLst/>
            </a:prstGeom>
          </p:spPr>
        </p:pic>
      </p:grpSp>
      <p:grpSp>
        <p:nvGrpSpPr>
          <p:cNvPr id="15" name="Grouper 14"/>
          <p:cNvGrpSpPr/>
          <p:nvPr/>
        </p:nvGrpSpPr>
        <p:grpSpPr>
          <a:xfrm>
            <a:off x="2622848" y="2790025"/>
            <a:ext cx="9061512" cy="3840686"/>
            <a:chOff x="2622848" y="2790025"/>
            <a:chExt cx="9061512" cy="3840686"/>
          </a:xfrm>
        </p:grpSpPr>
        <p:sp>
          <p:nvSpPr>
            <p:cNvPr id="3" name="ZoneTexte 2"/>
            <p:cNvSpPr txBox="1"/>
            <p:nvPr/>
          </p:nvSpPr>
          <p:spPr>
            <a:xfrm>
              <a:off x="7502325" y="5430382"/>
              <a:ext cx="4182035" cy="120032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b="1" dirty="0">
                  <a:solidFill>
                    <a:schemeClr val="bg1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More </a:t>
              </a:r>
              <a:r>
                <a:rPr lang="en-US" b="1">
                  <a:solidFill>
                    <a:schemeClr val="bg1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work </a:t>
              </a:r>
              <a:r>
                <a:rPr lang="en-US" b="1" smtClean="0">
                  <a:solidFill>
                    <a:schemeClr val="bg1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is required to link the </a:t>
              </a:r>
              <a:r>
                <a:rPr lang="en-US" b="1" dirty="0" smtClean="0">
                  <a:solidFill>
                    <a:schemeClr val="bg1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habitat discontinuity</a:t>
              </a:r>
              <a:r>
                <a:rPr lang="en-US" b="1" smtClean="0">
                  <a:solidFill>
                    <a:schemeClr val="bg1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, the fish </a:t>
              </a:r>
              <a:r>
                <a:rPr lang="en-US" b="1" dirty="0" smtClean="0">
                  <a:solidFill>
                    <a:schemeClr val="bg1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response </a:t>
              </a:r>
              <a:r>
                <a:rPr lang="en-US" b="1">
                  <a:solidFill>
                    <a:schemeClr val="bg1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and </a:t>
              </a:r>
              <a:r>
                <a:rPr lang="en-US" b="1" smtClean="0">
                  <a:solidFill>
                    <a:schemeClr val="bg1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the signal of local </a:t>
              </a:r>
              <a:r>
                <a:rPr lang="en-US" b="1" dirty="0" smtClean="0">
                  <a:solidFill>
                    <a:schemeClr val="bg1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adaptation</a:t>
              </a:r>
              <a:endParaRPr lang="en-US" b="1" dirty="0">
                <a:solidFill>
                  <a:schemeClr val="bg1"/>
                </a:solidFill>
                <a:latin typeface="Constantia" charset="0"/>
                <a:ea typeface="Constantia" charset="0"/>
                <a:cs typeface="Constantia" charset="0"/>
                <a:sym typeface="Wingdings"/>
              </a:endParaRPr>
            </a:p>
          </p:txBody>
        </p:sp>
        <p:sp>
          <p:nvSpPr>
            <p:cNvPr id="14" name="Flèche en arc 13"/>
            <p:cNvSpPr/>
            <p:nvPr/>
          </p:nvSpPr>
          <p:spPr>
            <a:xfrm rot="10800000">
              <a:off x="2622848" y="2790025"/>
              <a:ext cx="2880000" cy="2880000"/>
            </a:xfrm>
            <a:prstGeom prst="circularArrow">
              <a:avLst>
                <a:gd name="adj1" fmla="val 6034"/>
                <a:gd name="adj2" fmla="val 828690"/>
                <a:gd name="adj3" fmla="val 20271801"/>
                <a:gd name="adj4" fmla="val 1100138"/>
                <a:gd name="adj5" fmla="val 8838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24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46077" y="106488"/>
            <a:ext cx="9555603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Conclusions</a:t>
            </a:r>
            <a:endParaRPr lang="en-AU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156690" y="6481761"/>
            <a:ext cx="1897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2</a:t>
            </a:r>
            <a:r>
              <a:rPr lang="fr-FR" sz="12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-6 </a:t>
            </a:r>
            <a:r>
              <a:rPr lang="fr-FR" sz="1200" dirty="0" err="1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October</a:t>
            </a:r>
            <a:r>
              <a:rPr lang="fr-FR" sz="12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 2017, Papeete</a:t>
            </a:r>
            <a:endParaRPr lang="fr-FR" sz="1200" dirty="0">
              <a:solidFill>
                <a:schemeClr val="accent2">
                  <a:lumMod val="50000"/>
                </a:schemeClr>
              </a:solidFill>
              <a:latin typeface="Constantia" charset="0"/>
              <a:ea typeface="Constantia" charset="0"/>
              <a:cs typeface="Constantia" charset="0"/>
            </a:endParaRPr>
          </a:p>
        </p:txBody>
      </p:sp>
      <p:grpSp>
        <p:nvGrpSpPr>
          <p:cNvPr id="18" name="Grouper 17"/>
          <p:cNvGrpSpPr/>
          <p:nvPr/>
        </p:nvGrpSpPr>
        <p:grpSpPr>
          <a:xfrm>
            <a:off x="605118" y="1344707"/>
            <a:ext cx="4639235" cy="2743200"/>
            <a:chOff x="605118" y="1344707"/>
            <a:chExt cx="4639235" cy="2743200"/>
          </a:xfrm>
        </p:grpSpPr>
        <p:sp>
          <p:nvSpPr>
            <p:cNvPr id="16" name="Rectangle à coins arrondis 15"/>
            <p:cNvSpPr/>
            <p:nvPr/>
          </p:nvSpPr>
          <p:spPr>
            <a:xfrm>
              <a:off x="605118" y="1344707"/>
              <a:ext cx="4639235" cy="2743200"/>
            </a:xfrm>
            <a:prstGeom prst="roundRect">
              <a:avLst>
                <a:gd name="adj" fmla="val 12506"/>
              </a:avLst>
            </a:prstGeom>
            <a:solidFill>
              <a:schemeClr val="accent1">
                <a:alpha val="25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4999" y="1454205"/>
              <a:ext cx="19072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u="sng" dirty="0" err="1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Microsat</a:t>
              </a:r>
              <a:r>
                <a:rPr lang="en-US" b="1" u="sng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 vs SNP</a:t>
              </a:r>
              <a:endParaRPr lang="fr-FR" b="1" u="sng" dirty="0"/>
            </a:p>
          </p:txBody>
        </p:sp>
        <p:grpSp>
          <p:nvGrpSpPr>
            <p:cNvPr id="14" name="Grouper 13"/>
            <p:cNvGrpSpPr/>
            <p:nvPr/>
          </p:nvGrpSpPr>
          <p:grpSpPr>
            <a:xfrm>
              <a:off x="918207" y="1954456"/>
              <a:ext cx="3864223" cy="1943617"/>
              <a:chOff x="7760214" y="4541390"/>
              <a:chExt cx="3864223" cy="1943617"/>
            </a:xfrm>
          </p:grpSpPr>
          <p:grpSp>
            <p:nvGrpSpPr>
              <p:cNvPr id="10" name="Grouper 9"/>
              <p:cNvGrpSpPr/>
              <p:nvPr/>
            </p:nvGrpSpPr>
            <p:grpSpPr>
              <a:xfrm>
                <a:off x="7760214" y="4580854"/>
                <a:ext cx="1701340" cy="1773761"/>
                <a:chOff x="6062177" y="4220140"/>
                <a:chExt cx="1701340" cy="1773761"/>
              </a:xfrm>
            </p:grpSpPr>
            <p:pic>
              <p:nvPicPr>
                <p:cNvPr id="6" name="Image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05411" y="4220140"/>
                  <a:ext cx="1589528" cy="1304756"/>
                </a:xfrm>
                <a:prstGeom prst="rect">
                  <a:avLst/>
                </a:prstGeom>
              </p:spPr>
            </p:pic>
            <p:pic>
              <p:nvPicPr>
                <p:cNvPr id="7" name="Image 6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62177" y="5610775"/>
                  <a:ext cx="1701340" cy="383126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er 10"/>
              <p:cNvGrpSpPr/>
              <p:nvPr/>
            </p:nvGrpSpPr>
            <p:grpSpPr>
              <a:xfrm>
                <a:off x="10301680" y="4541390"/>
                <a:ext cx="1322757" cy="1943617"/>
                <a:chOff x="9503287" y="4562853"/>
                <a:chExt cx="1322757" cy="1943617"/>
              </a:xfrm>
            </p:grpSpPr>
            <p:pic>
              <p:nvPicPr>
                <p:cNvPr id="8" name="Image 7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3287" y="4562853"/>
                  <a:ext cx="1322757" cy="1322757"/>
                </a:xfrm>
                <a:prstGeom prst="rect">
                  <a:avLst/>
                </a:prstGeom>
              </p:spPr>
            </p:pic>
            <p:pic>
              <p:nvPicPr>
                <p:cNvPr id="9" name="Image 8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3287" y="5925802"/>
                  <a:ext cx="1322757" cy="58066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2" name="ZoneTexte 11"/>
          <p:cNvSpPr txBox="1"/>
          <p:nvPr/>
        </p:nvSpPr>
        <p:spPr>
          <a:xfrm>
            <a:off x="745000" y="2350231"/>
            <a:ext cx="435946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I</a:t>
            </a:r>
            <a:r>
              <a:rPr lang="en-US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mportance </a:t>
            </a:r>
            <a:r>
              <a:rPr lang="en-US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of suitably designed genetic markers in association with </a:t>
            </a:r>
            <a:r>
              <a:rPr lang="en-US" u="sng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ecological markers </a:t>
            </a:r>
            <a:r>
              <a:rPr lang="en-US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for stock </a:t>
            </a:r>
            <a:r>
              <a:rPr lang="en-US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discrimination</a:t>
            </a:r>
            <a:endParaRPr lang="en-US" dirty="0">
              <a:solidFill>
                <a:schemeClr val="tx2"/>
              </a:solidFill>
              <a:latin typeface="Constantia" charset="0"/>
              <a:ea typeface="Constantia" charset="0"/>
              <a:cs typeface="Constantia" charset="0"/>
              <a:sym typeface="Wingdings"/>
            </a:endParaRPr>
          </a:p>
        </p:txBody>
      </p:sp>
      <p:grpSp>
        <p:nvGrpSpPr>
          <p:cNvPr id="3" name="Grouper 2"/>
          <p:cNvGrpSpPr/>
          <p:nvPr/>
        </p:nvGrpSpPr>
        <p:grpSpPr>
          <a:xfrm>
            <a:off x="5540243" y="1344707"/>
            <a:ext cx="6004704" cy="2743200"/>
            <a:chOff x="5862971" y="1422481"/>
            <a:chExt cx="6004704" cy="2743200"/>
          </a:xfrm>
        </p:grpSpPr>
        <p:sp>
          <p:nvSpPr>
            <p:cNvPr id="17" name="Rectangle à coins arrondis 16"/>
            <p:cNvSpPr/>
            <p:nvPr/>
          </p:nvSpPr>
          <p:spPr>
            <a:xfrm>
              <a:off x="5862971" y="1422481"/>
              <a:ext cx="6004704" cy="2743200"/>
            </a:xfrm>
            <a:prstGeom prst="roundRect">
              <a:avLst>
                <a:gd name="adj" fmla="val 12506"/>
              </a:avLst>
            </a:prstGeom>
            <a:solidFill>
              <a:schemeClr val="accent1">
                <a:alpha val="25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5984936" y="1648050"/>
              <a:ext cx="5772654" cy="2339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Font typeface="Arial" charset="0"/>
                <a:buChar char="•"/>
              </a:pPr>
              <a:r>
                <a:rPr lang="en-US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Pattern of genetic ‘</a:t>
              </a:r>
              <a:r>
                <a:rPr lang="en-US" b="1" i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semi-structure</a:t>
              </a:r>
              <a:r>
                <a:rPr lang="en-US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’ </a:t>
              </a:r>
              <a:r>
                <a:rPr lang="en-US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across northern Australia (Kimberley, NT, </a:t>
              </a:r>
              <a:r>
                <a:rPr lang="en-US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Gulf </a:t>
              </a:r>
              <a:r>
                <a:rPr lang="en-US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of </a:t>
              </a:r>
              <a:r>
                <a:rPr lang="en-US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Carpentaria)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Font typeface="Arial" charset="0"/>
                <a:buChar char="•"/>
              </a:pPr>
              <a:r>
                <a:rPr lang="en-US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Structure </a:t>
              </a:r>
              <a:r>
                <a:rPr lang="en-US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at </a:t>
              </a:r>
              <a:r>
                <a:rPr lang="en-US" b="1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scales as small as </a:t>
              </a:r>
              <a:r>
                <a:rPr lang="en-US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60km</a:t>
              </a:r>
            </a:p>
            <a:p>
              <a:pPr marL="285750" indent="-285750">
                <a:spcBef>
                  <a:spcPts val="600"/>
                </a:spcBef>
                <a:buFont typeface="Arial" charset="0"/>
                <a:buChar char="•"/>
              </a:pPr>
              <a:r>
                <a:rPr lang="en-US" b="1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Site attachment</a:t>
              </a:r>
            </a:p>
            <a:p>
              <a:pPr marL="285750" indent="-285750">
                <a:spcBef>
                  <a:spcPts val="600"/>
                </a:spcBef>
                <a:buFont typeface="Arial" charset="0"/>
                <a:buChar char="•"/>
              </a:pPr>
              <a:r>
                <a:rPr lang="en-US" b="1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Offshore </a:t>
              </a:r>
              <a:r>
                <a:rPr lang="en-US" b="1" i="1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vs</a:t>
              </a:r>
              <a:r>
                <a:rPr lang="en-US" b="1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 inshore</a:t>
              </a:r>
            </a:p>
            <a:p>
              <a:pPr marL="285750" indent="-285750">
                <a:spcBef>
                  <a:spcPts val="600"/>
                </a:spcBef>
                <a:buFont typeface="Arial" charset="0"/>
                <a:buChar char="•"/>
              </a:pPr>
              <a:r>
                <a:rPr lang="en-US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Different physiological response to parasites between </a:t>
              </a:r>
              <a:r>
                <a:rPr lang="en-US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sites?</a:t>
              </a:r>
              <a:endParaRPr lang="en-US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endParaRPr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605118" y="4346643"/>
            <a:ext cx="11006364" cy="2063065"/>
            <a:chOff x="605118" y="4212173"/>
            <a:chExt cx="11006364" cy="2269588"/>
          </a:xfrm>
        </p:grpSpPr>
        <p:sp>
          <p:nvSpPr>
            <p:cNvPr id="15" name="Rectangle à coins arrondis 14"/>
            <p:cNvSpPr/>
            <p:nvPr/>
          </p:nvSpPr>
          <p:spPr>
            <a:xfrm>
              <a:off x="605118" y="4212173"/>
              <a:ext cx="11006364" cy="2269588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744999" y="4379173"/>
              <a:ext cx="10866483" cy="1963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AU" b="1" u="sng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Local adaptation</a:t>
              </a:r>
              <a:endParaRPr lang="en-US" b="1" u="sng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endParaRP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Font typeface="Arial" charset="0"/>
                <a:buChar char="•"/>
              </a:pPr>
              <a:r>
                <a:rPr lang="en-US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SNP dataset </a:t>
              </a:r>
              <a:r>
                <a:rPr lang="en-US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provided an opportunity to </a:t>
              </a:r>
              <a:r>
                <a:rPr lang="en-US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investigate signatures of local adaptation 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Font typeface="Arial" charset="0"/>
                <a:buChar char="•"/>
              </a:pPr>
              <a:r>
                <a:rPr lang="en-US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The combination of </a:t>
              </a:r>
              <a:r>
                <a:rPr lang="en-US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ecological markers </a:t>
              </a:r>
              <a:r>
                <a:rPr lang="en-US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and </a:t>
              </a:r>
              <a:r>
                <a:rPr lang="en-US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genetics</a:t>
              </a:r>
              <a:r>
                <a:rPr lang="en-US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 sets a framework for a </a:t>
              </a:r>
              <a:r>
                <a:rPr lang="en-US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landscape genomic study</a:t>
              </a:r>
            </a:p>
            <a:p>
              <a:pPr marL="285750" indent="-285750">
                <a:spcBef>
                  <a:spcPts val="600"/>
                </a:spcBef>
                <a:buFont typeface="Arial" charset="0"/>
                <a:buChar char="•"/>
              </a:pPr>
              <a:r>
                <a:rPr lang="en-US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Small </a:t>
              </a:r>
              <a:r>
                <a:rPr lang="en-US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step </a:t>
              </a:r>
              <a:r>
                <a:rPr lang="en-US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further</a:t>
              </a:r>
              <a:r>
                <a:rPr lang="en-US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 </a:t>
              </a:r>
              <a:r>
                <a:rPr lang="en-US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 </a:t>
              </a:r>
              <a:r>
                <a:rPr lang="en-US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otoliths measure the </a:t>
              </a:r>
              <a:r>
                <a:rPr lang="en-US" b="1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physiological effect of the habitat on the </a:t>
              </a:r>
              <a:r>
                <a:rPr lang="en-US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animal</a:t>
              </a:r>
              <a:r>
                <a:rPr lang="en-US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  		 	     </a:t>
              </a:r>
              <a:r>
                <a:rPr lang="en-US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 </a:t>
              </a:r>
              <a:r>
                <a:rPr lang="en-US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parasite load is </a:t>
              </a:r>
              <a:r>
                <a:rPr lang="en-US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tightly </a:t>
              </a:r>
              <a:r>
                <a:rPr lang="en-US" b="1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linked to the fish </a:t>
              </a:r>
              <a:r>
                <a:rPr lang="en-US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fitness </a:t>
              </a:r>
              <a:endParaRPr lang="en-US" b="1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70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46076" y="1715891"/>
            <a:ext cx="10712145" cy="4351338"/>
          </a:xfrm>
        </p:spPr>
        <p:txBody>
          <a:bodyPr>
            <a:noAutofit/>
          </a:bodyPr>
          <a:lstStyle/>
          <a:p>
            <a:r>
              <a:rPr lang="en-AU" sz="2000" b="1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Collaborating scientists </a:t>
            </a:r>
            <a:r>
              <a:rPr lang="en-AU" sz="20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on the FRDC project: Mike Travers (WA </a:t>
            </a:r>
            <a:r>
              <a:rPr lang="en-AU" sz="2000" dirty="0" err="1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Gov</a:t>
            </a:r>
            <a:r>
              <a:rPr lang="en-AU" sz="20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), Steve Newman (WA </a:t>
            </a:r>
            <a:r>
              <a:rPr lang="en-AU" sz="2000" dirty="0" err="1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Gov</a:t>
            </a:r>
            <a:r>
              <a:rPr lang="en-AU" sz="20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), Jonathan Taylor (NT </a:t>
            </a:r>
            <a:r>
              <a:rPr lang="en-AU" sz="2000" dirty="0" err="1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Gov</a:t>
            </a:r>
            <a:r>
              <a:rPr lang="en-AU" sz="20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), Mark </a:t>
            </a:r>
            <a:r>
              <a:rPr lang="en-AU" sz="2000" dirty="0" err="1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Hearnden</a:t>
            </a:r>
            <a:r>
              <a:rPr lang="en-AU" sz="20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 (NT </a:t>
            </a:r>
            <a:r>
              <a:rPr lang="en-AU" sz="2000" dirty="0" err="1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Gov</a:t>
            </a:r>
            <a:r>
              <a:rPr lang="en-AU" sz="20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), David Welch (C</a:t>
            </a:r>
            <a:r>
              <a:rPr lang="en-AU" sz="2000" baseline="-250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2</a:t>
            </a:r>
            <a:r>
              <a:rPr lang="en-AU" sz="20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O Fisheries), Richard Saunders (JCU), Christine Dudgeon (UQ).</a:t>
            </a:r>
          </a:p>
          <a:p>
            <a:r>
              <a:rPr lang="en-AU" sz="2000" b="1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Field assistance</a:t>
            </a:r>
            <a:r>
              <a:rPr lang="en-AU" sz="20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: staff from the Department of Fisheries (Government of Western Australia) and the Northern Territory Department of Primary Industries, Indigenous marine rangers from Borroloola, Maningrida, Wadeye, </a:t>
            </a:r>
            <a:r>
              <a:rPr lang="en-AU" sz="2000" dirty="0" err="1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Larrakia</a:t>
            </a:r>
            <a:r>
              <a:rPr lang="en-AU" sz="20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 and </a:t>
            </a:r>
            <a:r>
              <a:rPr lang="en-AU" sz="2000" dirty="0" err="1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Dambimangari</a:t>
            </a:r>
            <a:r>
              <a:rPr lang="en-AU" sz="20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 for the collection of specimens.</a:t>
            </a:r>
          </a:p>
          <a:p>
            <a:r>
              <a:rPr lang="en-AU" sz="2000" b="1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Lab work assistance</a:t>
            </a:r>
            <a:r>
              <a:rPr lang="en-AU" sz="20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: </a:t>
            </a:r>
            <a:r>
              <a:rPr lang="en-AU" sz="2000" dirty="0" err="1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Safia</a:t>
            </a:r>
            <a:r>
              <a:rPr lang="en-AU" sz="20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 Maher at the Molecular Fisheries Laboratory and Sean Corley at the Animal Genetics Laboratory for microsatellite genotyping.</a:t>
            </a:r>
          </a:p>
          <a:p>
            <a:r>
              <a:rPr lang="en-AU" sz="2000" b="1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Parasites identification</a:t>
            </a:r>
            <a:r>
              <a:rPr lang="en-AU" sz="20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: Frank </a:t>
            </a:r>
            <a:r>
              <a:rPr lang="en-AU" sz="2000" dirty="0" err="1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Moravec</a:t>
            </a:r>
            <a:r>
              <a:rPr lang="en-AU" sz="20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, Geoff </a:t>
            </a:r>
            <a:r>
              <a:rPr lang="en-AU" sz="2000" dirty="0" err="1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Boxshall</a:t>
            </a:r>
            <a:r>
              <a:rPr lang="en-AU" sz="20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, Ian Beveridge, Terry Miller, Jose </a:t>
            </a:r>
            <a:r>
              <a:rPr lang="en-AU" sz="2000" dirty="0" err="1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Lluque</a:t>
            </a:r>
            <a:r>
              <a:rPr lang="en-AU" sz="20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, Jess Morgan, </a:t>
            </a:r>
            <a:r>
              <a:rPr lang="en-AU" sz="2000" dirty="0" err="1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Delane</a:t>
            </a:r>
            <a:r>
              <a:rPr lang="en-AU" sz="20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 </a:t>
            </a:r>
            <a:r>
              <a:rPr lang="en-AU" sz="2000" dirty="0" err="1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Kritsky</a:t>
            </a:r>
            <a:r>
              <a:rPr lang="en-AU" sz="20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, Lesley </a:t>
            </a:r>
            <a:r>
              <a:rPr lang="en-AU" sz="2000" dirty="0" err="1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Smales</a:t>
            </a:r>
            <a:r>
              <a:rPr lang="en-AU" sz="20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 and </a:t>
            </a:r>
            <a:r>
              <a:rPr lang="en-AU" sz="2000" dirty="0" err="1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Shokoofeh</a:t>
            </a:r>
            <a:r>
              <a:rPr lang="en-AU" sz="20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 </a:t>
            </a:r>
            <a:r>
              <a:rPr lang="en-AU" sz="2000" dirty="0" err="1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Shamsi</a:t>
            </a:r>
            <a:r>
              <a:rPr lang="en-AU" sz="20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.</a:t>
            </a:r>
          </a:p>
          <a:p>
            <a:r>
              <a:rPr lang="en-AU" sz="2000" b="1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Funding</a:t>
            </a:r>
            <a:r>
              <a:rPr lang="en-AU" sz="20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: Fisheries Research and Development Corporation (Project 2013/017), North Australia Marine Research Alliance (NAMRA—AIMS/ANU/CDU/NT Government) Postdoctoral Fellowship.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077" y="226408"/>
            <a:ext cx="9555603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Acknowledgements</a:t>
            </a:r>
            <a:endParaRPr lang="en-AU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156690" y="6481761"/>
            <a:ext cx="1897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2</a:t>
            </a:r>
            <a:r>
              <a:rPr lang="fr-FR" sz="12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-6 </a:t>
            </a:r>
            <a:r>
              <a:rPr lang="fr-FR" sz="1200" dirty="0" err="1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October</a:t>
            </a:r>
            <a:r>
              <a:rPr lang="fr-FR" sz="12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 2017, Papeete</a:t>
            </a:r>
            <a:endParaRPr lang="fr-FR" sz="1200" dirty="0">
              <a:solidFill>
                <a:schemeClr val="accent2">
                  <a:lumMod val="50000"/>
                </a:schemeClr>
              </a:solidFill>
              <a:latin typeface="Constantia" charset="0"/>
              <a:ea typeface="Constantia" charset="0"/>
              <a:cs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57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/>
        </p:nvSpPr>
        <p:spPr>
          <a:xfrm>
            <a:off x="746076" y="1546315"/>
            <a:ext cx="8787668" cy="334521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008063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180B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180B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180B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180B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180B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A Fisheries Research and Development Corporation project was initiated after the observation of </a:t>
            </a:r>
            <a:r>
              <a:rPr lang="en-AU" sz="20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recent declines </a:t>
            </a:r>
            <a:r>
              <a:rPr lang="en-AU" sz="20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in fish species across northern Australia due to the </a:t>
            </a:r>
            <a:r>
              <a:rPr lang="en-AU" sz="20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commercial and recreational sectors’ growth</a:t>
            </a:r>
            <a:r>
              <a:rPr lang="en-AU" sz="20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 in the recent years.</a:t>
            </a:r>
          </a:p>
          <a:p>
            <a:pPr>
              <a:spcBef>
                <a:spcPts val="1000"/>
              </a:spcBef>
            </a:pPr>
            <a:r>
              <a:rPr lang="en-AU" sz="20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Lack of </a:t>
            </a:r>
            <a:r>
              <a:rPr lang="en-AU" sz="20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knowledge on the stock structure </a:t>
            </a:r>
            <a:r>
              <a:rPr lang="en-AU" sz="20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of those species which is critical for stock assessment and to achieve sustainable exploitation.</a:t>
            </a:r>
            <a:endParaRPr lang="en-AU" sz="2000" dirty="0">
              <a:solidFill>
                <a:schemeClr val="tx2"/>
              </a:solidFill>
              <a:latin typeface="Constantia" charset="0"/>
              <a:ea typeface="Constantia" charset="0"/>
              <a:cs typeface="Constantia" charset="0"/>
            </a:endParaRPr>
          </a:p>
          <a:p>
            <a:pPr>
              <a:spcBef>
                <a:spcPts val="1000"/>
              </a:spcBef>
            </a:pPr>
            <a:r>
              <a:rPr lang="en-AU" sz="20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The </a:t>
            </a:r>
            <a:r>
              <a:rPr lang="en-AU" sz="20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objectives </a:t>
            </a:r>
            <a:r>
              <a:rPr lang="en-AU" sz="20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of the project were:</a:t>
            </a:r>
          </a:p>
          <a:p>
            <a:pPr lvl="1">
              <a:spcBef>
                <a:spcPts val="300"/>
              </a:spcBef>
            </a:pPr>
            <a:r>
              <a:rPr lang="en-AU" sz="20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Gain </a:t>
            </a:r>
            <a:r>
              <a:rPr lang="en-AU" sz="20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information </a:t>
            </a:r>
            <a:r>
              <a:rPr lang="en-AU" sz="20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on the stock structure of key tropical reef species</a:t>
            </a:r>
          </a:p>
          <a:p>
            <a:pPr lvl="1">
              <a:spcBef>
                <a:spcPts val="300"/>
              </a:spcBef>
            </a:pPr>
            <a:r>
              <a:rPr lang="en-AU" sz="20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Identify the </a:t>
            </a:r>
            <a:r>
              <a:rPr lang="en-AU" sz="20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appropriate spatial scale for management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072682" y="6082000"/>
            <a:ext cx="2283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err="1" smtClean="0"/>
              <a:t>Lutjanus</a:t>
            </a:r>
            <a:r>
              <a:rPr lang="fr-FR" sz="1200" i="1" dirty="0" smtClean="0"/>
              <a:t> </a:t>
            </a:r>
            <a:r>
              <a:rPr lang="fr-FR" sz="1200" i="1" dirty="0" err="1" smtClean="0"/>
              <a:t>johnii</a:t>
            </a:r>
            <a:r>
              <a:rPr lang="fr-FR" sz="1200" dirty="0" smtClean="0"/>
              <a:t>, golden </a:t>
            </a:r>
            <a:r>
              <a:rPr lang="fr-FR" sz="1200" dirty="0" err="1" smtClean="0"/>
              <a:t>snapper</a:t>
            </a:r>
            <a:endParaRPr lang="fr-FR" sz="1200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746077" y="106488"/>
            <a:ext cx="9555603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>
                <a:latin typeface="+mn-lt"/>
              </a:rPr>
              <a:t>Background &amp; Motivation</a:t>
            </a:r>
            <a:endParaRPr lang="en-AU" dirty="0">
              <a:latin typeface="+mn-lt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7396761" y="6077494"/>
            <a:ext cx="2498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err="1" smtClean="0"/>
              <a:t>Lethrinus</a:t>
            </a:r>
            <a:r>
              <a:rPr lang="fr-FR" sz="1200" i="1" dirty="0" smtClean="0"/>
              <a:t> </a:t>
            </a:r>
            <a:r>
              <a:rPr lang="fr-FR" sz="1200" i="1" dirty="0" err="1" smtClean="0"/>
              <a:t>laticaudis</a:t>
            </a:r>
            <a:r>
              <a:rPr lang="fr-FR" sz="1200" dirty="0" smtClean="0"/>
              <a:t>, </a:t>
            </a:r>
            <a:r>
              <a:rPr lang="fr-FR" sz="1200" dirty="0" err="1" smtClean="0"/>
              <a:t>grass</a:t>
            </a:r>
            <a:r>
              <a:rPr lang="fr-FR" sz="1200" dirty="0" smtClean="0"/>
              <a:t> </a:t>
            </a:r>
            <a:r>
              <a:rPr lang="fr-FR" sz="1200" dirty="0" err="1" smtClean="0"/>
              <a:t>emperor</a:t>
            </a:r>
            <a:endParaRPr lang="fr-FR" sz="1200" dirty="0"/>
          </a:p>
        </p:txBody>
      </p:sp>
      <p:sp>
        <p:nvSpPr>
          <p:cNvPr id="30" name="ZoneTexte 29"/>
          <p:cNvSpPr txBox="1"/>
          <p:nvPr/>
        </p:nvSpPr>
        <p:spPr>
          <a:xfrm>
            <a:off x="4032653" y="6077494"/>
            <a:ext cx="3174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err="1" smtClean="0"/>
              <a:t>Protonibea</a:t>
            </a:r>
            <a:r>
              <a:rPr lang="fr-FR" sz="1200" i="1" dirty="0" smtClean="0"/>
              <a:t> </a:t>
            </a:r>
            <a:r>
              <a:rPr lang="fr-FR" sz="1200" i="1" dirty="0" err="1" smtClean="0"/>
              <a:t>diacanthus</a:t>
            </a:r>
            <a:r>
              <a:rPr lang="fr-FR" sz="1200" dirty="0" smtClean="0"/>
              <a:t>, black-</a:t>
            </a:r>
            <a:r>
              <a:rPr lang="fr-FR" sz="1200" dirty="0" err="1" smtClean="0"/>
              <a:t>spotted</a:t>
            </a:r>
            <a:r>
              <a:rPr lang="fr-FR" sz="1200" dirty="0" smtClean="0"/>
              <a:t> </a:t>
            </a:r>
            <a:r>
              <a:rPr lang="fr-FR" sz="1200" dirty="0" err="1" smtClean="0"/>
              <a:t>croaker</a:t>
            </a:r>
            <a:endParaRPr lang="fr-FR" sz="1200" dirty="0"/>
          </a:p>
        </p:txBody>
      </p:sp>
      <p:sp>
        <p:nvSpPr>
          <p:cNvPr id="12" name="ZoneTexte 11"/>
          <p:cNvSpPr txBox="1"/>
          <p:nvPr/>
        </p:nvSpPr>
        <p:spPr>
          <a:xfrm>
            <a:off x="5156690" y="6481761"/>
            <a:ext cx="1897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2</a:t>
            </a:r>
            <a:r>
              <a:rPr lang="fr-FR" sz="12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-6 </a:t>
            </a:r>
            <a:r>
              <a:rPr lang="fr-FR" sz="1200" dirty="0" err="1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October</a:t>
            </a:r>
            <a:r>
              <a:rPr lang="fr-FR" sz="12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 2017, Papeete</a:t>
            </a:r>
            <a:endParaRPr lang="fr-FR" sz="1200" dirty="0">
              <a:solidFill>
                <a:schemeClr val="accent2">
                  <a:lumMod val="50000"/>
                </a:schemeClr>
              </a:solidFill>
              <a:latin typeface="Constantia" charset="0"/>
              <a:ea typeface="Constantia" charset="0"/>
              <a:cs typeface="Constantia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801" y="5014762"/>
            <a:ext cx="2696238" cy="105321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18" y="5014762"/>
            <a:ext cx="2696238" cy="105321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765" y="1658609"/>
            <a:ext cx="2012232" cy="281939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284" y="5027833"/>
            <a:ext cx="2032502" cy="104014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7924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46077" y="1465486"/>
            <a:ext cx="7393582" cy="208730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AU" sz="2000" b="1" u="sng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Distribution &amp; Exploitation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AU" sz="20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Golden snapper (</a:t>
            </a:r>
            <a:r>
              <a:rPr lang="en-AU" sz="2000" i="1" dirty="0" err="1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Lutjanus</a:t>
            </a:r>
            <a:r>
              <a:rPr lang="en-AU" sz="2000" i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 </a:t>
            </a:r>
            <a:r>
              <a:rPr lang="en-AU" sz="2000" i="1" dirty="0" err="1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johnii</a:t>
            </a:r>
            <a:r>
              <a:rPr lang="en-AU" sz="20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) is </a:t>
            </a:r>
            <a:r>
              <a:rPr lang="en-AU" sz="20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widely distributed </a:t>
            </a:r>
            <a:r>
              <a:rPr lang="en-AU" sz="20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across the Indo-Pacific tropics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AU" sz="20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It is a </a:t>
            </a:r>
            <a:r>
              <a:rPr lang="en-AU" sz="20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very popular recreational &amp; commercial fish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AU" sz="20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Localised </a:t>
            </a:r>
            <a:r>
              <a:rPr lang="en-AU" sz="20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depletions </a:t>
            </a:r>
            <a:r>
              <a:rPr lang="en-AU" sz="20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have been </a:t>
            </a:r>
            <a:r>
              <a:rPr lang="en-AU" sz="20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observed in the Northern Territory around the Darwin region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46077" y="106488"/>
            <a:ext cx="9555603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>
                <a:latin typeface="+mn-lt"/>
              </a:rPr>
              <a:t>Species &amp; Question</a:t>
            </a:r>
            <a:endParaRPr lang="en-AU" dirty="0">
              <a:latin typeface="+mn-l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46077" y="3728067"/>
            <a:ext cx="10676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u="sng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Biology &amp; Life </a:t>
            </a:r>
            <a:r>
              <a:rPr lang="en-AU" sz="2000" b="1" u="sng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Cycle</a:t>
            </a:r>
          </a:p>
          <a:p>
            <a:pPr marL="342900" indent="-342900">
              <a:buFont typeface="Arial" charset="0"/>
              <a:buChar char="•"/>
            </a:pPr>
            <a:r>
              <a:rPr lang="en-AU" sz="2000" b="1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Slow growing </a:t>
            </a:r>
            <a:r>
              <a:rPr lang="en-AU" sz="2000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(maturity around 6-8 years), </a:t>
            </a:r>
            <a:r>
              <a:rPr lang="en-AU" sz="2000" b="1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long lived </a:t>
            </a:r>
            <a:r>
              <a:rPr lang="en-AU" sz="2000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(up to 28 years</a:t>
            </a:r>
            <a:r>
              <a:rPr lang="en-AU" sz="20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)</a:t>
            </a:r>
            <a:endParaRPr lang="en-AU" sz="2000" b="1" u="sng" dirty="0">
              <a:solidFill>
                <a:schemeClr val="tx2"/>
              </a:solidFill>
              <a:latin typeface="Constantia" charset="0"/>
              <a:ea typeface="Constantia" charset="0"/>
              <a:cs typeface="Constanti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AU" sz="20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Coastal</a:t>
            </a:r>
            <a:r>
              <a:rPr lang="en-AU" sz="20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, </a:t>
            </a:r>
            <a:r>
              <a:rPr lang="en-AU" sz="20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estuaries/mangroves nurseries</a:t>
            </a:r>
            <a:r>
              <a:rPr lang="en-AU" sz="20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, </a:t>
            </a:r>
            <a:r>
              <a:rPr lang="en-AU" sz="20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adults offshore </a:t>
            </a:r>
            <a:r>
              <a:rPr lang="en-AU" sz="20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on reefs, </a:t>
            </a:r>
            <a:r>
              <a:rPr lang="en-AU" sz="20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spawning offshore </a:t>
            </a:r>
            <a:r>
              <a:rPr lang="en-AU" sz="20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?</a:t>
            </a:r>
            <a:endParaRPr lang="en-AU" sz="2000" dirty="0">
              <a:solidFill>
                <a:schemeClr val="tx2"/>
              </a:solidFill>
              <a:latin typeface="Constantia" charset="0"/>
              <a:ea typeface="Constantia" charset="0"/>
              <a:cs typeface="Constantia" charset="0"/>
            </a:endParaRPr>
          </a:p>
        </p:txBody>
      </p:sp>
      <p:grpSp>
        <p:nvGrpSpPr>
          <p:cNvPr id="11" name="Grouper 10"/>
          <p:cNvGrpSpPr/>
          <p:nvPr/>
        </p:nvGrpSpPr>
        <p:grpSpPr>
          <a:xfrm>
            <a:off x="678622" y="5013581"/>
            <a:ext cx="10811518" cy="1289016"/>
            <a:chOff x="629585" y="4830624"/>
            <a:chExt cx="10928010" cy="1405300"/>
          </a:xfrm>
        </p:grpSpPr>
        <p:sp>
          <p:nvSpPr>
            <p:cNvPr id="5" name="ZoneTexte 4"/>
            <p:cNvSpPr txBox="1"/>
            <p:nvPr/>
          </p:nvSpPr>
          <p:spPr>
            <a:xfrm>
              <a:off x="755285" y="4976718"/>
              <a:ext cx="10676609" cy="1259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What is </a:t>
              </a:r>
              <a:r>
                <a:rPr lang="en-AU" sz="2000" b="1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golden snapper population </a:t>
              </a:r>
              <a:r>
                <a:rPr lang="en-AU" sz="2000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structure and connectivity across northern Australia?</a:t>
              </a:r>
            </a:p>
            <a:p>
              <a:pPr marL="800100" lvl="1" indent="-342900">
                <a:buFont typeface="Wingdings" charset="2"/>
                <a:buChar char="Ø"/>
              </a:pPr>
              <a:r>
                <a:rPr lang="en-AU" sz="2000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Co-distributed </a:t>
              </a:r>
              <a:r>
                <a:rPr lang="en-AU" sz="2000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species of similar biology </a:t>
              </a:r>
              <a:r>
                <a:rPr lang="en-AU" sz="2000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exhibit </a:t>
              </a:r>
              <a:r>
                <a:rPr lang="en-AU" sz="2000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population structure across </a:t>
              </a:r>
              <a:r>
                <a:rPr lang="en-AU" sz="2000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the region</a:t>
              </a:r>
              <a:endParaRPr lang="en-AU" sz="2000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9585" y="4830624"/>
              <a:ext cx="10928010" cy="137909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5156690" y="6481761"/>
            <a:ext cx="1897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2</a:t>
            </a:r>
            <a:r>
              <a:rPr lang="fr-FR" sz="12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-6 </a:t>
            </a:r>
            <a:r>
              <a:rPr lang="fr-FR" sz="1200" dirty="0" err="1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October</a:t>
            </a:r>
            <a:r>
              <a:rPr lang="fr-FR" sz="12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 2017, Papeete</a:t>
            </a:r>
            <a:endParaRPr lang="fr-FR" sz="1200" dirty="0">
              <a:solidFill>
                <a:schemeClr val="accent2">
                  <a:lumMod val="50000"/>
                </a:schemeClr>
              </a:solidFill>
              <a:latin typeface="Constantia" charset="0"/>
              <a:ea typeface="Constantia" charset="0"/>
              <a:cs typeface="Constantia" charset="0"/>
            </a:endParaRPr>
          </a:p>
        </p:txBody>
      </p:sp>
      <p:grpSp>
        <p:nvGrpSpPr>
          <p:cNvPr id="14" name="Grouper 13"/>
          <p:cNvGrpSpPr/>
          <p:nvPr/>
        </p:nvGrpSpPr>
        <p:grpSpPr>
          <a:xfrm>
            <a:off x="8517569" y="1249488"/>
            <a:ext cx="2995535" cy="2247798"/>
            <a:chOff x="8517569" y="1249488"/>
            <a:chExt cx="2995535" cy="2247798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7569" y="1249488"/>
              <a:ext cx="2995535" cy="224779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4212" y="1440839"/>
              <a:ext cx="686067" cy="686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865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156690" y="6481761"/>
            <a:ext cx="1897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2</a:t>
            </a:r>
            <a:r>
              <a:rPr lang="fr-FR" sz="12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-6 </a:t>
            </a:r>
            <a:r>
              <a:rPr lang="fr-FR" sz="1200" dirty="0" err="1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October</a:t>
            </a:r>
            <a:r>
              <a:rPr lang="fr-FR" sz="12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 2017, Papeete</a:t>
            </a:r>
            <a:endParaRPr lang="fr-FR" sz="1200" dirty="0">
              <a:solidFill>
                <a:schemeClr val="accent2">
                  <a:lumMod val="50000"/>
                </a:schemeClr>
              </a:solidFill>
              <a:latin typeface="Constantia" charset="0"/>
              <a:ea typeface="Constantia" charset="0"/>
              <a:cs typeface="Constantia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077" y="106488"/>
            <a:ext cx="10871299" cy="1143000"/>
          </a:xfrm>
          <a:prstGeom prst="rect">
            <a:avLst/>
          </a:prstGeom>
        </p:spPr>
        <p:txBody>
          <a:bodyPr vert="horz" lIns="0" rIns="0" bIns="0" anchor="b">
            <a:normAutofit fontScale="9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>
                <a:latin typeface="+mn-lt"/>
              </a:rPr>
              <a:t>Molecular methods for broad scale population structure</a:t>
            </a:r>
            <a:endParaRPr lang="en-AU" dirty="0">
              <a:latin typeface="+mn-lt"/>
            </a:endParaRPr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746077" y="1437557"/>
            <a:ext cx="6044467" cy="244087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AU" sz="1800" b="1" u="sng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Sampling</a:t>
            </a:r>
          </a:p>
          <a:p>
            <a:pPr marL="270000" indent="-270000">
              <a:lnSpc>
                <a:spcPct val="100000"/>
              </a:lnSpc>
              <a:spcBef>
                <a:spcPts val="300"/>
              </a:spcBef>
            </a:pPr>
            <a:r>
              <a:rPr lang="en-AU" sz="18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587</a:t>
            </a:r>
            <a:r>
              <a:rPr lang="en-AU" sz="18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 </a:t>
            </a:r>
            <a:r>
              <a:rPr lang="en-AU" sz="18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samples</a:t>
            </a:r>
            <a:r>
              <a:rPr lang="en-AU" sz="18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 from Camden Sounds, WA </a:t>
            </a:r>
            <a:r>
              <a:rPr lang="en-AU" sz="18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</a:t>
            </a:r>
            <a:r>
              <a:rPr lang="en-AU" sz="18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 Halifax Bay, QLD (20 locations / +3,000 km)</a:t>
            </a:r>
          </a:p>
          <a:p>
            <a:pPr marL="270000" indent="-270000">
              <a:lnSpc>
                <a:spcPct val="100000"/>
              </a:lnSpc>
              <a:spcBef>
                <a:spcPts val="300"/>
              </a:spcBef>
            </a:pPr>
            <a:endParaRPr lang="en-AU" sz="1800" dirty="0" smtClean="0">
              <a:solidFill>
                <a:schemeClr val="tx2"/>
              </a:solidFill>
              <a:latin typeface="Constantia" charset="0"/>
              <a:ea typeface="Constantia" charset="0"/>
              <a:cs typeface="Constantia" charset="0"/>
            </a:endParaRPr>
          </a:p>
          <a:p>
            <a:pPr marL="0" indent="0">
              <a:lnSpc>
                <a:spcPct val="100000"/>
              </a:lnSpc>
              <a:spcBef>
                <a:spcPts val="900"/>
              </a:spcBef>
              <a:buNone/>
            </a:pPr>
            <a:r>
              <a:rPr lang="en-AU" sz="1800" b="1" u="sng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Microsatellite markers</a:t>
            </a:r>
          </a:p>
          <a:p>
            <a:pPr marL="270000" indent="-270000">
              <a:lnSpc>
                <a:spcPct val="100000"/>
              </a:lnSpc>
              <a:spcBef>
                <a:spcPts val="300"/>
              </a:spcBef>
            </a:pPr>
            <a:r>
              <a:rPr lang="en-US" sz="1800" i="1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De novo </a:t>
            </a:r>
            <a:r>
              <a:rPr lang="en-US" sz="18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development; NGS approach</a:t>
            </a:r>
          </a:p>
          <a:p>
            <a:pPr marL="270000" indent="-270000">
              <a:lnSpc>
                <a:spcPct val="100000"/>
              </a:lnSpc>
              <a:spcBef>
                <a:spcPts val="300"/>
              </a:spcBef>
            </a:pPr>
            <a:r>
              <a:rPr lang="en-US" sz="18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10 </a:t>
            </a:r>
            <a:r>
              <a:rPr lang="en-US" sz="1800" b="1" dirty="0" err="1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microsat</a:t>
            </a:r>
            <a:r>
              <a:rPr lang="en-US" sz="18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 loci; 444 individuals; 18 locations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46077" y="5442084"/>
            <a:ext cx="10691418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b="1" u="sng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Analyses</a:t>
            </a:r>
          </a:p>
          <a:p>
            <a:pPr marL="270900" indent="-27090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Tested </a:t>
            </a:r>
            <a:r>
              <a:rPr lang="en-US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for genetic subdivision / </a:t>
            </a:r>
            <a:r>
              <a:rPr lang="en-US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breaks</a:t>
            </a:r>
          </a:p>
          <a:p>
            <a:pPr marL="270900" indent="-270900">
              <a:spcBef>
                <a:spcPts val="300"/>
              </a:spcBef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Genetic differentiation and IBD across northern Australia 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46077" y="3929015"/>
            <a:ext cx="10691418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b="1" u="sng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Genomics</a:t>
            </a:r>
          </a:p>
          <a:p>
            <a:pPr marL="270900" indent="-27090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188 </a:t>
            </a:r>
            <a:r>
              <a:rPr lang="en-US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individuals; 16 </a:t>
            </a:r>
            <a:r>
              <a:rPr lang="en-US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locations </a:t>
            </a:r>
          </a:p>
          <a:p>
            <a:pPr marL="270900" indent="-27090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Reduced complexity genome representations </a:t>
            </a:r>
            <a:r>
              <a:rPr lang="en-US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following </a:t>
            </a:r>
            <a:r>
              <a:rPr lang="en-US" dirty="0" err="1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DArTseq</a:t>
            </a:r>
            <a:r>
              <a:rPr lang="en-US" baseline="30000" dirty="0" err="1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TM</a:t>
            </a:r>
            <a:r>
              <a:rPr lang="en-US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protocol</a:t>
            </a:r>
          </a:p>
          <a:p>
            <a:pPr marL="270900" indent="-270900">
              <a:lnSpc>
                <a:spcPct val="1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1,898 SNP loci </a:t>
            </a:r>
            <a:r>
              <a:rPr lang="en-US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suitable for population </a:t>
            </a:r>
            <a:r>
              <a:rPr lang="en-US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genetics</a:t>
            </a:r>
            <a:endParaRPr lang="en-US" dirty="0">
              <a:solidFill>
                <a:schemeClr val="tx2"/>
              </a:solidFill>
              <a:latin typeface="Constantia" charset="0"/>
              <a:ea typeface="Constantia" charset="0"/>
              <a:cs typeface="Constantia" charset="0"/>
            </a:endParaRPr>
          </a:p>
        </p:txBody>
      </p:sp>
      <p:grpSp>
        <p:nvGrpSpPr>
          <p:cNvPr id="2" name="Grouper 1"/>
          <p:cNvGrpSpPr/>
          <p:nvPr/>
        </p:nvGrpSpPr>
        <p:grpSpPr>
          <a:xfrm>
            <a:off x="6692331" y="1033939"/>
            <a:ext cx="5467585" cy="3110625"/>
            <a:chOff x="6568756" y="2515034"/>
            <a:chExt cx="5467585" cy="3110625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8756" y="2515034"/>
              <a:ext cx="5467585" cy="3110625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0544" y="3332682"/>
              <a:ext cx="1078540" cy="497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025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46076" y="106488"/>
            <a:ext cx="10706409" cy="1143000"/>
          </a:xfrm>
          <a:prstGeom prst="rect">
            <a:avLst/>
          </a:prstGeom>
        </p:spPr>
        <p:txBody>
          <a:bodyPr vert="horz" lIns="0" rIns="0" bIns="0" anchor="b">
            <a:normAutofit fontScale="9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>
                <a:latin typeface="+mn-lt"/>
              </a:rPr>
              <a:t>Broad scale population structure using microsatellite markers</a:t>
            </a:r>
            <a:endParaRPr lang="en-AU" dirty="0">
              <a:latin typeface="+mn-lt"/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746076" y="1344590"/>
            <a:ext cx="6675041" cy="2154496"/>
          </a:xfrm>
        </p:spPr>
        <p:txBody>
          <a:bodyPr>
            <a:noAutofit/>
          </a:bodyPr>
          <a:lstStyle/>
          <a:p>
            <a:r>
              <a:rPr lang="en-AU" sz="18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No evidence of genetically distinct populations across northern Australia</a:t>
            </a:r>
          </a:p>
          <a:p>
            <a:pPr lvl="1">
              <a:buFont typeface="Wingdings" charset="2"/>
              <a:buChar char="Ø"/>
            </a:pPr>
            <a:r>
              <a:rPr lang="en-AU" sz="1600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S</a:t>
            </a:r>
            <a:r>
              <a:rPr lang="en-AU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everal </a:t>
            </a:r>
            <a:r>
              <a:rPr lang="en-AU" sz="1600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species </a:t>
            </a:r>
            <a:r>
              <a:rPr lang="en-AU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(with </a:t>
            </a:r>
            <a:r>
              <a:rPr lang="en-AU" sz="1600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similar biology) reveal geographic barriers to dispersal </a:t>
            </a:r>
            <a:r>
              <a:rPr lang="en-AU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(</a:t>
            </a:r>
            <a:r>
              <a:rPr lang="en-AU" sz="1600" i="1" dirty="0" err="1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Lethrinus</a:t>
            </a:r>
            <a:r>
              <a:rPr lang="en-AU" sz="1600" i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 </a:t>
            </a:r>
            <a:r>
              <a:rPr lang="en-AU" sz="1600" i="1" dirty="0" err="1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laticaudis</a:t>
            </a:r>
            <a:r>
              <a:rPr lang="en-AU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, </a:t>
            </a:r>
            <a:r>
              <a:rPr lang="en-AU" sz="1600" i="1" dirty="0" err="1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Protonibea</a:t>
            </a:r>
            <a:r>
              <a:rPr lang="en-AU" sz="1600" i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 </a:t>
            </a:r>
            <a:r>
              <a:rPr lang="en-AU" sz="1600" i="1" dirty="0" err="1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diacanthus</a:t>
            </a:r>
            <a:r>
              <a:rPr lang="en-AU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, </a:t>
            </a:r>
            <a:r>
              <a:rPr lang="en-AU" sz="1600" i="1" dirty="0" err="1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Lutjanus</a:t>
            </a:r>
            <a:r>
              <a:rPr lang="en-AU" sz="1600" i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 </a:t>
            </a:r>
            <a:r>
              <a:rPr lang="en-AU" sz="1600" i="1" dirty="0" err="1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carponotatus</a:t>
            </a:r>
            <a:r>
              <a:rPr lang="en-AU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, threadfin species </a:t>
            </a:r>
            <a:r>
              <a:rPr lang="en-AU" sz="1600" dirty="0" err="1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etc</a:t>
            </a:r>
            <a:r>
              <a:rPr lang="mr-IN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…</a:t>
            </a:r>
            <a:r>
              <a:rPr lang="en-AU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)</a:t>
            </a:r>
          </a:p>
          <a:p>
            <a:pPr lvl="1">
              <a:buFont typeface="Wingdings" charset="2"/>
              <a:buChar char="Ø"/>
            </a:pPr>
            <a:r>
              <a:rPr lang="en-AU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Major geographic break (Torres Strait), habitat discontinuity (Kimberley vs Northern Territory), currents (Holloway Current, Arnhem Current)?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156690" y="6481761"/>
            <a:ext cx="1897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2</a:t>
            </a:r>
            <a:r>
              <a:rPr lang="fr-FR" sz="12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-6 </a:t>
            </a:r>
            <a:r>
              <a:rPr lang="fr-FR" sz="1200" dirty="0" err="1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October</a:t>
            </a:r>
            <a:r>
              <a:rPr lang="fr-FR" sz="12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 2017, Papeete</a:t>
            </a:r>
            <a:endParaRPr lang="fr-FR" sz="1200" dirty="0">
              <a:solidFill>
                <a:schemeClr val="accent2">
                  <a:lumMod val="50000"/>
                </a:schemeClr>
              </a:solidFill>
              <a:latin typeface="Constantia" charset="0"/>
              <a:ea typeface="Constantia" charset="0"/>
              <a:cs typeface="Constantia" charset="0"/>
            </a:endParaRPr>
          </a:p>
        </p:txBody>
      </p:sp>
      <p:grpSp>
        <p:nvGrpSpPr>
          <p:cNvPr id="4" name="Grouper 3"/>
          <p:cNvGrpSpPr/>
          <p:nvPr/>
        </p:nvGrpSpPr>
        <p:grpSpPr>
          <a:xfrm>
            <a:off x="6756743" y="1402794"/>
            <a:ext cx="5284294" cy="4904247"/>
            <a:chOff x="6745454" y="1362329"/>
            <a:chExt cx="5284294" cy="4904247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5454" y="5076601"/>
              <a:ext cx="5284294" cy="1189975"/>
            </a:xfrm>
            <a:prstGeom prst="rect">
              <a:avLst/>
            </a:prstGeom>
          </p:spPr>
        </p:pic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7535" y="1362329"/>
              <a:ext cx="4116435" cy="3378956"/>
            </a:xfrm>
            <a:prstGeom prst="rect">
              <a:avLst/>
            </a:prstGeom>
          </p:spPr>
        </p:pic>
      </p:grpSp>
      <p:grpSp>
        <p:nvGrpSpPr>
          <p:cNvPr id="9" name="Grouper 8"/>
          <p:cNvGrpSpPr/>
          <p:nvPr/>
        </p:nvGrpSpPr>
        <p:grpSpPr>
          <a:xfrm>
            <a:off x="742223" y="3375691"/>
            <a:ext cx="5357057" cy="3130157"/>
            <a:chOff x="742223" y="3375691"/>
            <a:chExt cx="5357057" cy="3130157"/>
          </a:xfrm>
        </p:grpSpPr>
        <p:sp>
          <p:nvSpPr>
            <p:cNvPr id="17" name="ZoneTexte 16"/>
            <p:cNvSpPr txBox="1"/>
            <p:nvPr/>
          </p:nvSpPr>
          <p:spPr>
            <a:xfrm>
              <a:off x="742223" y="3375691"/>
              <a:ext cx="5280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AU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Low pairwise F</a:t>
              </a:r>
              <a:r>
                <a:rPr lang="en-AU" baseline="-25000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ST </a:t>
              </a:r>
              <a:r>
                <a:rPr lang="en-AU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(</a:t>
              </a:r>
              <a:r>
                <a:rPr lang="en-AU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0 </a:t>
              </a:r>
              <a:r>
                <a:rPr lang="mr-IN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–</a:t>
              </a:r>
              <a:r>
                <a:rPr lang="en-AU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 </a:t>
              </a:r>
              <a:r>
                <a:rPr lang="en-AU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0.024) </a:t>
              </a:r>
              <a:r>
                <a:rPr lang="en-AU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, no evidence of IBD</a:t>
              </a:r>
              <a:endParaRPr lang="en-AU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endParaRPr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652" y="3790179"/>
              <a:ext cx="5085628" cy="2715669"/>
            </a:xfrm>
            <a:prstGeom prst="rect">
              <a:avLst/>
            </a:prstGeom>
          </p:spPr>
        </p:pic>
      </p:grpSp>
      <p:sp>
        <p:nvSpPr>
          <p:cNvPr id="14" name="ZoneTexte 13"/>
          <p:cNvSpPr txBox="1"/>
          <p:nvPr/>
        </p:nvSpPr>
        <p:spPr>
          <a:xfrm>
            <a:off x="4346189" y="3751998"/>
            <a:ext cx="4030024" cy="1015663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 smtClean="0">
                <a:solidFill>
                  <a:schemeClr val="bg2"/>
                </a:solidFill>
                <a:latin typeface="Constantia" charset="0"/>
                <a:ea typeface="Constantia" charset="0"/>
                <a:cs typeface="Constantia" charset="0"/>
              </a:rPr>
              <a:t>More markers?</a:t>
            </a:r>
          </a:p>
          <a:p>
            <a:pPr algn="ctr"/>
            <a:r>
              <a:rPr lang="en-AU" sz="2000" dirty="0" smtClean="0">
                <a:solidFill>
                  <a:schemeClr val="bg2"/>
                </a:solidFill>
                <a:latin typeface="Constantia" charset="0"/>
                <a:ea typeface="Constantia" charset="0"/>
                <a:cs typeface="Constantia" charset="0"/>
              </a:rPr>
              <a:t>Increase statistical power to reject </a:t>
            </a:r>
            <a:r>
              <a:rPr lang="en-AU" sz="2000" dirty="0" err="1" smtClean="0">
                <a:solidFill>
                  <a:schemeClr val="bg2"/>
                </a:solidFill>
                <a:latin typeface="Constantia" charset="0"/>
                <a:ea typeface="Constantia" charset="0"/>
                <a:cs typeface="Constantia" charset="0"/>
              </a:rPr>
              <a:t>panmixia</a:t>
            </a:r>
            <a:r>
              <a:rPr lang="en-AU" sz="2000" dirty="0" smtClean="0">
                <a:solidFill>
                  <a:schemeClr val="bg2"/>
                </a:solidFill>
                <a:latin typeface="Constantia" charset="0"/>
                <a:ea typeface="Constantia" charset="0"/>
                <a:cs typeface="Constantia" charset="0"/>
              </a:rPr>
              <a:t>?</a:t>
            </a:r>
            <a:endParaRPr lang="en-AU" sz="2000" dirty="0">
              <a:solidFill>
                <a:schemeClr val="bg2"/>
              </a:solidFill>
              <a:latin typeface="Constantia" charset="0"/>
              <a:ea typeface="Constantia" charset="0"/>
              <a:cs typeface="Constantia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453511" y="1402794"/>
            <a:ext cx="13504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sz="1200" smtClean="0"/>
              <a:t>DAPC 10 </a:t>
            </a:r>
            <a:r>
              <a:rPr lang="fr-FR" sz="1200" dirty="0" err="1" smtClean="0"/>
              <a:t>microsats</a:t>
            </a:r>
            <a:endParaRPr lang="fr-FR" sz="1200" dirty="0" smtClean="0"/>
          </a:p>
          <a:p>
            <a:pPr algn="r"/>
            <a:r>
              <a:rPr lang="fr-FR" sz="1200" dirty="0" smtClean="0"/>
              <a:t>444 </a:t>
            </a:r>
            <a:r>
              <a:rPr lang="fr-FR" sz="1200" dirty="0" err="1" smtClean="0"/>
              <a:t>Ind</a:t>
            </a:r>
            <a:r>
              <a:rPr lang="fr-FR" sz="1200" dirty="0" smtClean="0"/>
              <a:t>. 18 Loc.</a:t>
            </a:r>
          </a:p>
        </p:txBody>
      </p:sp>
    </p:spTree>
    <p:extLst>
      <p:ext uri="{BB962C8B-B14F-4D97-AF65-F5344CB8AC3E}">
        <p14:creationId xmlns:p14="http://schemas.microsoft.com/office/powerpoint/2010/main" val="66572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46077" y="106488"/>
            <a:ext cx="9555603" cy="1143000"/>
          </a:xfrm>
          <a:prstGeom prst="rect">
            <a:avLst/>
          </a:prstGeom>
        </p:spPr>
        <p:txBody>
          <a:bodyPr vert="horz" lIns="0" rIns="0" bIns="0" anchor="b">
            <a:normAutofit fontScale="9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>
                <a:latin typeface="+mn-lt"/>
              </a:rPr>
              <a:t>Broad scale population structure using SNP markers</a:t>
            </a:r>
            <a:endParaRPr lang="en-AU" dirty="0">
              <a:latin typeface="+mn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182" y="1225503"/>
            <a:ext cx="4945981" cy="4945981"/>
          </a:xfrm>
          <a:prstGeom prst="rect">
            <a:avLst/>
          </a:prstGeom>
        </p:spPr>
      </p:pic>
      <p:grpSp>
        <p:nvGrpSpPr>
          <p:cNvPr id="9" name="Grouper 8"/>
          <p:cNvGrpSpPr/>
          <p:nvPr/>
        </p:nvGrpSpPr>
        <p:grpSpPr>
          <a:xfrm>
            <a:off x="741862" y="2115731"/>
            <a:ext cx="8990000" cy="3298277"/>
            <a:chOff x="741862" y="2115731"/>
            <a:chExt cx="8990000" cy="3298277"/>
          </a:xfrm>
        </p:grpSpPr>
        <p:grpSp>
          <p:nvGrpSpPr>
            <p:cNvPr id="31" name="Grouper 30"/>
            <p:cNvGrpSpPr/>
            <p:nvPr/>
          </p:nvGrpSpPr>
          <p:grpSpPr>
            <a:xfrm>
              <a:off x="8134494" y="4105139"/>
              <a:ext cx="1597368" cy="1308869"/>
              <a:chOff x="8427203" y="3362177"/>
              <a:chExt cx="1383678" cy="1215741"/>
            </a:xfrm>
          </p:grpSpPr>
          <p:sp>
            <p:nvSpPr>
              <p:cNvPr id="17" name="Ellipse 16"/>
              <p:cNvSpPr/>
              <p:nvPr/>
            </p:nvSpPr>
            <p:spPr>
              <a:xfrm rot="19248624">
                <a:off x="8427203" y="3362177"/>
                <a:ext cx="600952" cy="96112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8515526" y="4270141"/>
                <a:ext cx="12953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/>
                  <a:t>Bonaparte Gulf</a:t>
                </a:r>
                <a:endParaRPr lang="fr-FR" sz="1400" dirty="0"/>
              </a:p>
            </p:txBody>
          </p:sp>
        </p:grpSp>
        <p:sp>
          <p:nvSpPr>
            <p:cNvPr id="32" name="ZoneTexte 31"/>
            <p:cNvSpPr txBox="1"/>
            <p:nvPr/>
          </p:nvSpPr>
          <p:spPr>
            <a:xfrm>
              <a:off x="741862" y="2115731"/>
              <a:ext cx="6267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AU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Bonaparte Gulf distinct </a:t>
              </a:r>
              <a:r>
                <a:rPr lang="en-AU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form </a:t>
              </a:r>
              <a:r>
                <a:rPr lang="en-AU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Kimberley and Northern Territory regions</a:t>
              </a:r>
            </a:p>
          </p:txBody>
        </p:sp>
      </p:grpSp>
      <p:grpSp>
        <p:nvGrpSpPr>
          <p:cNvPr id="7" name="Grouper 6"/>
          <p:cNvGrpSpPr/>
          <p:nvPr/>
        </p:nvGrpSpPr>
        <p:grpSpPr>
          <a:xfrm>
            <a:off x="741862" y="1440443"/>
            <a:ext cx="9725013" cy="3218126"/>
            <a:chOff x="741862" y="1440443"/>
            <a:chExt cx="9725013" cy="3218126"/>
          </a:xfrm>
        </p:grpSpPr>
        <p:grpSp>
          <p:nvGrpSpPr>
            <p:cNvPr id="36" name="Grouper 35"/>
            <p:cNvGrpSpPr/>
            <p:nvPr/>
          </p:nvGrpSpPr>
          <p:grpSpPr>
            <a:xfrm>
              <a:off x="6875337" y="2359196"/>
              <a:ext cx="3591538" cy="2299373"/>
              <a:chOff x="7334804" y="1787680"/>
              <a:chExt cx="3111076" cy="2135769"/>
            </a:xfrm>
          </p:grpSpPr>
          <p:grpSp>
            <p:nvGrpSpPr>
              <p:cNvPr id="28" name="Grouper 27"/>
              <p:cNvGrpSpPr/>
              <p:nvPr/>
            </p:nvGrpSpPr>
            <p:grpSpPr>
              <a:xfrm>
                <a:off x="9138737" y="2104154"/>
                <a:ext cx="1307143" cy="1819295"/>
                <a:chOff x="9138737" y="2104154"/>
                <a:chExt cx="1307143" cy="1819295"/>
              </a:xfrm>
            </p:grpSpPr>
            <p:sp>
              <p:nvSpPr>
                <p:cNvPr id="15" name="Ellipse 14"/>
                <p:cNvSpPr/>
                <p:nvPr/>
              </p:nvSpPr>
              <p:spPr>
                <a:xfrm rot="21402505">
                  <a:off x="9138737" y="2673470"/>
                  <a:ext cx="895879" cy="1249979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ZoneTexte 22"/>
                <p:cNvSpPr txBox="1"/>
                <p:nvPr/>
              </p:nvSpPr>
              <p:spPr>
                <a:xfrm>
                  <a:off x="9223747" y="2104154"/>
                  <a:ext cx="122213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400" dirty="0" smtClean="0"/>
                    <a:t>Gulf of </a:t>
                  </a:r>
                  <a:r>
                    <a:rPr lang="fr-FR" sz="1400" dirty="0" err="1" smtClean="0"/>
                    <a:t>Carpentaria</a:t>
                  </a:r>
                  <a:endParaRPr lang="fr-FR" sz="1400" dirty="0"/>
                </a:p>
              </p:txBody>
            </p:sp>
          </p:grpSp>
          <p:grpSp>
            <p:nvGrpSpPr>
              <p:cNvPr id="27" name="Grouper 26"/>
              <p:cNvGrpSpPr/>
              <p:nvPr/>
            </p:nvGrpSpPr>
            <p:grpSpPr>
              <a:xfrm>
                <a:off x="8335633" y="1787680"/>
                <a:ext cx="1343481" cy="1911902"/>
                <a:chOff x="8335633" y="1787680"/>
                <a:chExt cx="1343481" cy="1911902"/>
              </a:xfrm>
            </p:grpSpPr>
            <p:sp>
              <p:nvSpPr>
                <p:cNvPr id="14" name="Ellipse 13"/>
                <p:cNvSpPr/>
                <p:nvPr/>
              </p:nvSpPr>
              <p:spPr>
                <a:xfrm rot="21402505">
                  <a:off x="8335633" y="2380947"/>
                  <a:ext cx="1071195" cy="131863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ZoneTexte 23"/>
                <p:cNvSpPr txBox="1"/>
                <p:nvPr/>
              </p:nvSpPr>
              <p:spPr>
                <a:xfrm>
                  <a:off x="8456981" y="1787680"/>
                  <a:ext cx="122213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400" dirty="0" err="1" smtClean="0"/>
                    <a:t>Northern</a:t>
                  </a:r>
                  <a:r>
                    <a:rPr lang="fr-FR" sz="1400" dirty="0" smtClean="0"/>
                    <a:t> </a:t>
                  </a:r>
                  <a:r>
                    <a:rPr lang="fr-FR" sz="1400" dirty="0" err="1" smtClean="0"/>
                    <a:t>Territory</a:t>
                  </a:r>
                  <a:endParaRPr lang="fr-FR" sz="1400" dirty="0"/>
                </a:p>
              </p:txBody>
            </p:sp>
          </p:grpSp>
          <p:grpSp>
            <p:nvGrpSpPr>
              <p:cNvPr id="26" name="Grouper 25"/>
              <p:cNvGrpSpPr/>
              <p:nvPr/>
            </p:nvGrpSpPr>
            <p:grpSpPr>
              <a:xfrm>
                <a:off x="7334804" y="1842157"/>
                <a:ext cx="1300806" cy="2074150"/>
                <a:chOff x="7334804" y="1842157"/>
                <a:chExt cx="1300806" cy="2074150"/>
              </a:xfrm>
            </p:grpSpPr>
            <p:sp>
              <p:nvSpPr>
                <p:cNvPr id="13" name="Ellipse 12"/>
                <p:cNvSpPr/>
                <p:nvPr/>
              </p:nvSpPr>
              <p:spPr>
                <a:xfrm rot="21402505">
                  <a:off x="7831150" y="1842157"/>
                  <a:ext cx="804460" cy="1760910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" name="ZoneTexte 24"/>
                <p:cNvSpPr txBox="1"/>
                <p:nvPr/>
              </p:nvSpPr>
              <p:spPr>
                <a:xfrm>
                  <a:off x="7334804" y="3608530"/>
                  <a:ext cx="122213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400" dirty="0" smtClean="0"/>
                    <a:t>Kimberley</a:t>
                  </a:r>
                  <a:endParaRPr lang="fr-FR" sz="1400" dirty="0"/>
                </a:p>
              </p:txBody>
            </p:sp>
          </p:grpSp>
        </p:grpSp>
        <p:sp>
          <p:nvSpPr>
            <p:cNvPr id="12" name="Espace réservé du contenu 2"/>
            <p:cNvSpPr txBox="1">
              <a:spLocks/>
            </p:cNvSpPr>
            <p:nvPr/>
          </p:nvSpPr>
          <p:spPr>
            <a:xfrm>
              <a:off x="741862" y="1440443"/>
              <a:ext cx="6267278" cy="6700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4400" indent="-284400">
                <a:lnSpc>
                  <a:spcPct val="100000"/>
                </a:lnSpc>
              </a:pPr>
              <a:r>
                <a:rPr lang="en-AU" sz="1800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Semi-structure </a:t>
              </a:r>
              <a:r>
                <a:rPr lang="en-AU" sz="1800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across the Kimberley, Northern Territory and Gulf of Carpentaria</a:t>
              </a:r>
            </a:p>
          </p:txBody>
        </p:sp>
      </p:grpSp>
      <p:grpSp>
        <p:nvGrpSpPr>
          <p:cNvPr id="19" name="Grouper 18"/>
          <p:cNvGrpSpPr/>
          <p:nvPr/>
        </p:nvGrpSpPr>
        <p:grpSpPr>
          <a:xfrm>
            <a:off x="1121774" y="4235917"/>
            <a:ext cx="5413980" cy="1935568"/>
            <a:chOff x="1121774" y="4235917"/>
            <a:chExt cx="5413980" cy="1935568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774" y="4235917"/>
              <a:ext cx="5413980" cy="1935568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569695" y="5282933"/>
              <a:ext cx="4202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 smtClean="0">
                  <a:solidFill>
                    <a:schemeClr val="bg1"/>
                  </a:solidFill>
                  <a:latin typeface="Constantia" charset="0"/>
                  <a:ea typeface="Constantia" charset="0"/>
                  <a:cs typeface="Constantia" charset="0"/>
                </a:rPr>
                <a:t>Structure did not reveal those groups</a:t>
              </a:r>
              <a:endParaRPr lang="en-AU" b="1" dirty="0">
                <a:solidFill>
                  <a:schemeClr val="bg1"/>
                </a:solidFill>
                <a:latin typeface="Constantia" charset="0"/>
                <a:ea typeface="Constantia" charset="0"/>
                <a:cs typeface="Constantia" charset="0"/>
              </a:endParaRPr>
            </a:p>
          </p:txBody>
        </p:sp>
      </p:grpSp>
      <p:grpSp>
        <p:nvGrpSpPr>
          <p:cNvPr id="10" name="Grouper 9"/>
          <p:cNvGrpSpPr/>
          <p:nvPr/>
        </p:nvGrpSpPr>
        <p:grpSpPr>
          <a:xfrm>
            <a:off x="741862" y="2807344"/>
            <a:ext cx="10246178" cy="2276122"/>
            <a:chOff x="741862" y="2807344"/>
            <a:chExt cx="10246178" cy="2276122"/>
          </a:xfrm>
        </p:grpSpPr>
        <p:sp>
          <p:nvSpPr>
            <p:cNvPr id="16" name="Ellipse 15"/>
            <p:cNvSpPr/>
            <p:nvPr/>
          </p:nvSpPr>
          <p:spPr>
            <a:xfrm rot="21402505">
              <a:off x="9796556" y="3894685"/>
              <a:ext cx="1097501" cy="8577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9803383" y="4752113"/>
              <a:ext cx="1184657" cy="331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 smtClean="0"/>
                <a:t>Arafura</a:t>
              </a:r>
              <a:r>
                <a:rPr lang="fr-FR" sz="1400" dirty="0" smtClean="0"/>
                <a:t> </a:t>
              </a:r>
              <a:r>
                <a:rPr lang="fr-FR" sz="1400" dirty="0" err="1" smtClean="0"/>
                <a:t>Sea</a:t>
              </a:r>
              <a:endParaRPr lang="fr-FR" sz="1400" dirty="0"/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741862" y="2807344"/>
              <a:ext cx="6267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AU" b="1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Arafura Sea (offshore population) distinct </a:t>
              </a:r>
              <a:r>
                <a:rPr lang="en-AU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from other coastal nearby locations</a:t>
              </a:r>
            </a:p>
          </p:txBody>
        </p:sp>
      </p:grpSp>
      <p:grpSp>
        <p:nvGrpSpPr>
          <p:cNvPr id="11" name="Grouper 10"/>
          <p:cNvGrpSpPr/>
          <p:nvPr/>
        </p:nvGrpSpPr>
        <p:grpSpPr>
          <a:xfrm>
            <a:off x="741862" y="1851568"/>
            <a:ext cx="10960085" cy="2253700"/>
            <a:chOff x="741862" y="1851568"/>
            <a:chExt cx="10960085" cy="2253700"/>
          </a:xfrm>
        </p:grpSpPr>
        <p:sp>
          <p:nvSpPr>
            <p:cNvPr id="18" name="Ellipse 17"/>
            <p:cNvSpPr/>
            <p:nvPr/>
          </p:nvSpPr>
          <p:spPr>
            <a:xfrm rot="1098225">
              <a:off x="10559474" y="2213706"/>
              <a:ext cx="1142473" cy="142552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10551734" y="1851568"/>
              <a:ext cx="1136394" cy="331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Halifax </a:t>
              </a:r>
              <a:r>
                <a:rPr lang="fr-FR" sz="1400" dirty="0" err="1" smtClean="0"/>
                <a:t>Bay</a:t>
              </a:r>
              <a:endParaRPr lang="fr-FR" sz="1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41862" y="3458937"/>
              <a:ext cx="62672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AU" b="1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Halifax Bay </a:t>
              </a:r>
              <a:r>
                <a:rPr lang="en-AU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genetically separated from all other locations </a:t>
              </a:r>
              <a:r>
                <a:rPr lang="en-AU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across </a:t>
              </a:r>
              <a:r>
                <a:rPr lang="en-AU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the Torres Strait</a:t>
              </a:r>
            </a:p>
          </p:txBody>
        </p:sp>
      </p:grpSp>
      <p:sp>
        <p:nvSpPr>
          <p:cNvPr id="35" name="ZoneTexte 34"/>
          <p:cNvSpPr txBox="1"/>
          <p:nvPr/>
        </p:nvSpPr>
        <p:spPr>
          <a:xfrm>
            <a:off x="-100013" y="3214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5156690" y="6481761"/>
            <a:ext cx="1897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2</a:t>
            </a:r>
            <a:r>
              <a:rPr lang="fr-FR" sz="12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-6 </a:t>
            </a:r>
            <a:r>
              <a:rPr lang="fr-FR" sz="1200" dirty="0" err="1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October</a:t>
            </a:r>
            <a:r>
              <a:rPr lang="fr-FR" sz="12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 2017, Papeete</a:t>
            </a:r>
            <a:endParaRPr lang="fr-FR" sz="1200" dirty="0">
              <a:solidFill>
                <a:schemeClr val="accent2">
                  <a:lumMod val="50000"/>
                </a:schemeClr>
              </a:solidFill>
              <a:latin typeface="Constantia" charset="0"/>
              <a:ea typeface="Constantia" charset="0"/>
              <a:cs typeface="Constantia" charset="0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10800982" y="1238199"/>
            <a:ext cx="126060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fr-FR" sz="1200" dirty="0" smtClean="0"/>
              <a:t>DAPC 1,898 </a:t>
            </a:r>
            <a:r>
              <a:rPr lang="fr-FR" sz="1200" dirty="0" err="1" smtClean="0"/>
              <a:t>SNPs</a:t>
            </a:r>
            <a:endParaRPr lang="fr-FR" sz="1200" dirty="0" smtClean="0"/>
          </a:p>
          <a:p>
            <a:pPr algn="r"/>
            <a:r>
              <a:rPr lang="fr-FR" sz="1200" dirty="0" smtClean="0"/>
              <a:t>188 </a:t>
            </a:r>
            <a:r>
              <a:rPr lang="fr-FR" sz="1200" dirty="0" err="1" smtClean="0"/>
              <a:t>Ind</a:t>
            </a:r>
            <a:r>
              <a:rPr lang="fr-FR" sz="1200" dirty="0" smtClean="0"/>
              <a:t>. 16 Loc.</a:t>
            </a:r>
          </a:p>
        </p:txBody>
      </p:sp>
    </p:spTree>
    <p:extLst>
      <p:ext uri="{BB962C8B-B14F-4D97-AF65-F5344CB8AC3E}">
        <p14:creationId xmlns:p14="http://schemas.microsoft.com/office/powerpoint/2010/main" val="80335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46077" y="106488"/>
            <a:ext cx="9555603" cy="1143000"/>
          </a:xfrm>
          <a:prstGeom prst="rect">
            <a:avLst/>
          </a:prstGeom>
        </p:spPr>
        <p:txBody>
          <a:bodyPr vert="horz" lIns="0" rIns="0" bIns="0" anchor="b">
            <a:normAutofit fontScale="9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>
                <a:latin typeface="+mn-lt"/>
              </a:rPr>
              <a:t>Broad scale population structure using SNP markers</a:t>
            </a:r>
            <a:endParaRPr lang="en-AU" dirty="0">
              <a:latin typeface="+mn-lt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5156690" y="6481761"/>
            <a:ext cx="1897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2</a:t>
            </a:r>
            <a:r>
              <a:rPr lang="fr-FR" sz="12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-6 </a:t>
            </a:r>
            <a:r>
              <a:rPr lang="fr-FR" sz="1200" dirty="0" err="1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October</a:t>
            </a:r>
            <a:r>
              <a:rPr lang="fr-FR" sz="12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 2017, Papeete</a:t>
            </a:r>
            <a:endParaRPr lang="fr-FR" sz="1200" dirty="0">
              <a:solidFill>
                <a:schemeClr val="accent2">
                  <a:lumMod val="50000"/>
                </a:schemeClr>
              </a:solidFill>
              <a:latin typeface="Constantia" charset="0"/>
              <a:ea typeface="Constantia" charset="0"/>
              <a:cs typeface="Constantia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753728" y="5361175"/>
            <a:ext cx="5147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AU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Mantel’s </a:t>
            </a:r>
            <a:r>
              <a:rPr lang="en-AU" sz="16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correlation r low (0.16)</a:t>
            </a:r>
            <a:r>
              <a:rPr lang="en-AU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, </a:t>
            </a:r>
            <a:r>
              <a:rPr lang="en-AU" sz="16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not significant</a:t>
            </a:r>
            <a:r>
              <a:rPr lang="en-AU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AU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Distance does not seem to be the best predictor in genetic differentiation</a:t>
            </a:r>
            <a:endParaRPr lang="en-AU" sz="1600" dirty="0">
              <a:solidFill>
                <a:schemeClr val="tx2"/>
              </a:solidFill>
              <a:latin typeface="Constantia" charset="0"/>
              <a:ea typeface="Constantia" charset="0"/>
              <a:cs typeface="Constantia" charset="0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356417" y="5361175"/>
            <a:ext cx="6006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AU" sz="16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Much higher pairwise F</a:t>
            </a:r>
            <a:r>
              <a:rPr lang="en-AU" sz="1600" b="1" baseline="-250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ST </a:t>
            </a:r>
            <a:r>
              <a:rPr lang="en-AU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values than with </a:t>
            </a:r>
            <a:r>
              <a:rPr lang="en-AU" sz="1600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microsatellites (0.003 </a:t>
            </a:r>
            <a:r>
              <a:rPr lang="mr-IN" sz="1600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–</a:t>
            </a:r>
            <a:r>
              <a:rPr lang="en-AU" sz="1600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 0.146) </a:t>
            </a:r>
            <a:endParaRPr lang="en-AU" sz="1600" dirty="0" smtClean="0">
              <a:solidFill>
                <a:schemeClr val="tx2"/>
              </a:solidFill>
              <a:latin typeface="Constantia" charset="0"/>
              <a:ea typeface="Constantia" charset="0"/>
              <a:cs typeface="Constantia" charset="0"/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en-AU" sz="1600" b="1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All significant </a:t>
            </a:r>
            <a:r>
              <a:rPr lang="en-AU" sz="1600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(after </a:t>
            </a:r>
            <a:r>
              <a:rPr lang="en-AU" sz="1600" dirty="0" err="1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Narum</a:t>
            </a:r>
            <a:r>
              <a:rPr lang="en-AU" sz="16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 FDR correction)</a:t>
            </a:r>
            <a:endParaRPr lang="en-AU" sz="1600" dirty="0">
              <a:solidFill>
                <a:schemeClr val="tx2"/>
              </a:solidFill>
              <a:latin typeface="Constantia" charset="0"/>
              <a:ea typeface="Constantia" charset="0"/>
              <a:cs typeface="Constantia" charset="0"/>
              <a:sym typeface="Wingdings"/>
            </a:endParaRPr>
          </a:p>
        </p:txBody>
      </p:sp>
      <p:grpSp>
        <p:nvGrpSpPr>
          <p:cNvPr id="4" name="Grouper 3"/>
          <p:cNvGrpSpPr>
            <a:grpSpLocks noChangeAspect="1"/>
          </p:cNvGrpSpPr>
          <p:nvPr/>
        </p:nvGrpSpPr>
        <p:grpSpPr>
          <a:xfrm>
            <a:off x="356418" y="1663822"/>
            <a:ext cx="6006627" cy="3456000"/>
            <a:chOff x="240399" y="1598981"/>
            <a:chExt cx="6331986" cy="3644588"/>
          </a:xfrm>
        </p:grpSpPr>
        <p:sp>
          <p:nvSpPr>
            <p:cNvPr id="8" name="Rectangle 7"/>
            <p:cNvSpPr/>
            <p:nvPr/>
          </p:nvSpPr>
          <p:spPr>
            <a:xfrm>
              <a:off x="240399" y="1598981"/>
              <a:ext cx="6331986" cy="36445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96" y="1717526"/>
              <a:ext cx="6066688" cy="3322543"/>
            </a:xfrm>
            <a:prstGeom prst="rect">
              <a:avLst/>
            </a:prstGeom>
          </p:spPr>
        </p:pic>
        <p:sp>
          <p:nvSpPr>
            <p:cNvPr id="5" name="Flèche vers la droite 4"/>
            <p:cNvSpPr/>
            <p:nvPr/>
          </p:nvSpPr>
          <p:spPr>
            <a:xfrm>
              <a:off x="390375" y="2097220"/>
              <a:ext cx="298376" cy="12161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Flèche vers la droite 37"/>
            <p:cNvSpPr/>
            <p:nvPr/>
          </p:nvSpPr>
          <p:spPr>
            <a:xfrm>
              <a:off x="390375" y="2719548"/>
              <a:ext cx="298376" cy="12161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Flèche vers la droite 38"/>
            <p:cNvSpPr/>
            <p:nvPr/>
          </p:nvSpPr>
          <p:spPr>
            <a:xfrm>
              <a:off x="539563" y="3314141"/>
              <a:ext cx="298376" cy="12161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Flèche vers la droite 39"/>
            <p:cNvSpPr/>
            <p:nvPr/>
          </p:nvSpPr>
          <p:spPr>
            <a:xfrm>
              <a:off x="539563" y="3952698"/>
              <a:ext cx="298376" cy="12161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Flèche vers la droite 40"/>
            <p:cNvSpPr/>
            <p:nvPr/>
          </p:nvSpPr>
          <p:spPr>
            <a:xfrm rot="16200000">
              <a:off x="1451617" y="4952152"/>
              <a:ext cx="317919" cy="11684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lèche vers la droite 41"/>
            <p:cNvSpPr/>
            <p:nvPr/>
          </p:nvSpPr>
          <p:spPr>
            <a:xfrm rot="16200000">
              <a:off x="2460296" y="4941824"/>
              <a:ext cx="317919" cy="11684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Flèche vers la droite 42"/>
            <p:cNvSpPr/>
            <p:nvPr/>
          </p:nvSpPr>
          <p:spPr>
            <a:xfrm rot="16200000">
              <a:off x="3791547" y="4941823"/>
              <a:ext cx="317919" cy="11684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Flèche vers la droite 43"/>
            <p:cNvSpPr/>
            <p:nvPr/>
          </p:nvSpPr>
          <p:spPr>
            <a:xfrm rot="16200000">
              <a:off x="5156664" y="4771574"/>
              <a:ext cx="317919" cy="11684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727" y="1701615"/>
            <a:ext cx="5147390" cy="3410374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sp>
        <p:nvSpPr>
          <p:cNvPr id="19" name="ZoneTexte 18"/>
          <p:cNvSpPr txBox="1"/>
          <p:nvPr/>
        </p:nvSpPr>
        <p:spPr>
          <a:xfrm>
            <a:off x="10433166" y="2814511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fr-FR" sz="1200" dirty="0" smtClean="0">
                <a:latin typeface="Arial" charset="0"/>
                <a:ea typeface="Arial" charset="0"/>
                <a:cs typeface="Arial" charset="0"/>
              </a:rPr>
              <a:t> = 0.16</a:t>
            </a:r>
          </a:p>
          <a:p>
            <a:r>
              <a:rPr lang="fr-FR" sz="1200" dirty="0" smtClean="0">
                <a:latin typeface="Arial" charset="0"/>
                <a:ea typeface="Arial" charset="0"/>
                <a:cs typeface="Arial" charset="0"/>
              </a:rPr>
              <a:t>p-value = 0.2269</a:t>
            </a:r>
            <a:endParaRPr lang="fr-FR" sz="1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73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8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46077" y="106488"/>
            <a:ext cx="9555603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>
                <a:latin typeface="+mn-lt"/>
              </a:rPr>
              <a:t>Local adaptation at the regional scale ?</a:t>
            </a:r>
            <a:endParaRPr lang="en-AU" dirty="0">
              <a:latin typeface="+mn-l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46077" y="1613770"/>
            <a:ext cx="107213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AU" sz="2000" b="1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Despite </a:t>
            </a:r>
            <a:r>
              <a:rPr lang="en-AU" sz="2000" b="1" dirty="0" err="1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panmixia</a:t>
            </a:r>
            <a:r>
              <a:rPr lang="en-AU" sz="2000" b="1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 or weak population structure </a:t>
            </a:r>
            <a:r>
              <a:rPr lang="en-AU" sz="2000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using neutral markers, golden snapper may reveal </a:t>
            </a:r>
            <a:r>
              <a:rPr lang="en-AU" sz="20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regional population structure and signatures </a:t>
            </a:r>
            <a:r>
              <a:rPr lang="en-AU" sz="2000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of local adaptation to different </a:t>
            </a:r>
            <a:r>
              <a:rPr lang="en-AU" sz="20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  <a:sym typeface="Wingdings"/>
              </a:rPr>
              <a:t>habitats at smaller scale</a:t>
            </a:r>
          </a:p>
        </p:txBody>
      </p:sp>
      <p:grpSp>
        <p:nvGrpSpPr>
          <p:cNvPr id="3" name="Grouper 2"/>
          <p:cNvGrpSpPr/>
          <p:nvPr/>
        </p:nvGrpSpPr>
        <p:grpSpPr>
          <a:xfrm>
            <a:off x="740378" y="2918444"/>
            <a:ext cx="11295963" cy="3522932"/>
            <a:chOff x="740378" y="2783974"/>
            <a:chExt cx="11295963" cy="3522932"/>
          </a:xfrm>
        </p:grpSpPr>
        <p:sp>
          <p:nvSpPr>
            <p:cNvPr id="7" name="Espace réservé du contenu 2"/>
            <p:cNvSpPr txBox="1">
              <a:spLocks/>
            </p:cNvSpPr>
            <p:nvPr/>
          </p:nvSpPr>
          <p:spPr>
            <a:xfrm>
              <a:off x="740378" y="2854208"/>
              <a:ext cx="5731239" cy="318375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0000" indent="-270000">
                <a:lnSpc>
                  <a:spcPct val="100000"/>
                </a:lnSpc>
                <a:spcBef>
                  <a:spcPts val="600"/>
                </a:spcBef>
                <a:spcAft>
                  <a:spcPts val="1000"/>
                </a:spcAft>
              </a:pPr>
              <a:r>
                <a:rPr lang="en-AU" sz="2000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Explored local adaptation at the </a:t>
              </a:r>
              <a:r>
                <a:rPr lang="en-AU" sz="2000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regional scale </a:t>
              </a:r>
              <a:r>
                <a:rPr lang="en-AU" sz="2000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in the </a:t>
              </a:r>
              <a:r>
                <a:rPr lang="en-AU" sz="2000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Kimberley </a:t>
              </a:r>
              <a:r>
                <a:rPr lang="mr-IN" sz="2000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–</a:t>
              </a:r>
              <a:r>
                <a:rPr lang="en-AU" sz="2000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 Bonaparte Gulf region </a:t>
              </a:r>
            </a:p>
            <a:p>
              <a:pPr marL="270000" indent="-270000">
                <a:lnSpc>
                  <a:spcPct val="100000"/>
                </a:lnSpc>
                <a:spcBef>
                  <a:spcPts val="600"/>
                </a:spcBef>
                <a:spcAft>
                  <a:spcPts val="1000"/>
                </a:spcAft>
              </a:pPr>
              <a:r>
                <a:rPr lang="en-AU" sz="2000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Otolith elemental chemistry </a:t>
              </a:r>
              <a:r>
                <a:rPr lang="en-AU" sz="2000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are markers of the fish environment / habitat </a:t>
              </a:r>
            </a:p>
            <a:p>
              <a:pPr marL="270000" indent="-270000">
                <a:lnSpc>
                  <a:spcPct val="100000"/>
                </a:lnSpc>
                <a:spcBef>
                  <a:spcPts val="600"/>
                </a:spcBef>
                <a:spcAft>
                  <a:spcPts val="1000"/>
                </a:spcAft>
              </a:pPr>
              <a:r>
                <a:rPr lang="en-AU" sz="2000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Parasites load </a:t>
              </a:r>
              <a:r>
                <a:rPr lang="en-AU" sz="2000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(abundance) reflects the </a:t>
              </a:r>
              <a:r>
                <a:rPr lang="en-AU" sz="2000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occurrence of parasites in the habitat</a:t>
              </a:r>
              <a:r>
                <a:rPr lang="en-AU" sz="2000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 as well as the </a:t>
              </a:r>
              <a:r>
                <a:rPr lang="en-AU" sz="2000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physiological response of the fish to parasites</a:t>
              </a:r>
              <a:endParaRPr lang="en-AU" sz="20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endParaRPr>
            </a:p>
          </p:txBody>
        </p:sp>
        <p:grpSp>
          <p:nvGrpSpPr>
            <p:cNvPr id="2" name="Grouper 1"/>
            <p:cNvGrpSpPr/>
            <p:nvPr/>
          </p:nvGrpSpPr>
          <p:grpSpPr>
            <a:xfrm>
              <a:off x="6568756" y="2783974"/>
              <a:ext cx="5467585" cy="3522932"/>
              <a:chOff x="6568756" y="2515034"/>
              <a:chExt cx="5467585" cy="3522932"/>
            </a:xfrm>
          </p:grpSpPr>
          <p:grpSp>
            <p:nvGrpSpPr>
              <p:cNvPr id="23" name="Grouper 22"/>
              <p:cNvGrpSpPr/>
              <p:nvPr/>
            </p:nvGrpSpPr>
            <p:grpSpPr>
              <a:xfrm>
                <a:off x="6568756" y="2515034"/>
                <a:ext cx="5467585" cy="3110625"/>
                <a:chOff x="3899899" y="3158412"/>
                <a:chExt cx="5467585" cy="3110625"/>
              </a:xfrm>
            </p:grpSpPr>
            <p:pic>
              <p:nvPicPr>
                <p:cNvPr id="15" name="Image 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99899" y="3158412"/>
                  <a:ext cx="5467585" cy="3110625"/>
                </a:xfrm>
                <a:prstGeom prst="rect">
                  <a:avLst/>
                </a:prstGeom>
              </p:spPr>
            </p:pic>
            <p:pic>
              <p:nvPicPr>
                <p:cNvPr id="20" name="Image 1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90136" y="3854426"/>
                  <a:ext cx="833327" cy="384522"/>
                </a:xfrm>
                <a:prstGeom prst="rect">
                  <a:avLst/>
                </a:prstGeom>
              </p:spPr>
            </p:pic>
            <p:sp>
              <p:nvSpPr>
                <p:cNvPr id="22" name="Rectangle 21"/>
                <p:cNvSpPr/>
                <p:nvPr/>
              </p:nvSpPr>
              <p:spPr>
                <a:xfrm>
                  <a:off x="4617197" y="4267201"/>
                  <a:ext cx="1416035" cy="112776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9" name="Grouper 18"/>
              <p:cNvGrpSpPr/>
              <p:nvPr/>
            </p:nvGrpSpPr>
            <p:grpSpPr>
              <a:xfrm>
                <a:off x="8041783" y="3398027"/>
                <a:ext cx="3425692" cy="2631397"/>
                <a:chOff x="8179153" y="3239898"/>
                <a:chExt cx="3425692" cy="2631397"/>
              </a:xfrm>
            </p:grpSpPr>
            <p:pic>
              <p:nvPicPr>
                <p:cNvPr id="6" name="Image 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79153" y="3239898"/>
                  <a:ext cx="3425692" cy="2631397"/>
                </a:xfrm>
                <a:prstGeom prst="rect">
                  <a:avLst/>
                </a:prstGeom>
                <a:ln w="19050">
                  <a:solidFill>
                    <a:srgbClr val="FF0000"/>
                  </a:solidFill>
                </a:ln>
              </p:spPr>
            </p:pic>
            <p:cxnSp>
              <p:nvCxnSpPr>
                <p:cNvPr id="16" name="Connecteur droit 15"/>
                <p:cNvCxnSpPr/>
                <p:nvPr/>
              </p:nvCxnSpPr>
              <p:spPr>
                <a:xfrm flipV="1">
                  <a:off x="8470232" y="3653218"/>
                  <a:ext cx="295632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ZoneTexte 17"/>
                <p:cNvSpPr txBox="1"/>
                <p:nvPr/>
              </p:nvSpPr>
              <p:spPr>
                <a:xfrm>
                  <a:off x="8373430" y="3457152"/>
                  <a:ext cx="489236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800" dirty="0" smtClean="0"/>
                    <a:t>100 km</a:t>
                  </a:r>
                  <a:endParaRPr lang="fr-FR" sz="800" dirty="0"/>
                </a:p>
              </p:txBody>
            </p:sp>
          </p:grpSp>
          <p:cxnSp>
            <p:nvCxnSpPr>
              <p:cNvPr id="25" name="Connecteur droit 24"/>
              <p:cNvCxnSpPr/>
              <p:nvPr/>
            </p:nvCxnSpPr>
            <p:spPr>
              <a:xfrm flipV="1">
                <a:off x="7286054" y="3398027"/>
                <a:ext cx="732522" cy="2257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25"/>
              <p:cNvCxnSpPr/>
              <p:nvPr/>
            </p:nvCxnSpPr>
            <p:spPr>
              <a:xfrm>
                <a:off x="7286054" y="4751583"/>
                <a:ext cx="755729" cy="12863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ZoneTexte 16"/>
          <p:cNvSpPr txBox="1"/>
          <p:nvPr/>
        </p:nvSpPr>
        <p:spPr>
          <a:xfrm>
            <a:off x="5156690" y="6481761"/>
            <a:ext cx="1897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2</a:t>
            </a:r>
            <a:r>
              <a:rPr lang="fr-FR" sz="12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-6 </a:t>
            </a:r>
            <a:r>
              <a:rPr lang="fr-FR" sz="1200" dirty="0" err="1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October</a:t>
            </a:r>
            <a:r>
              <a:rPr lang="fr-FR" sz="1200" dirty="0" smtClean="0">
                <a:solidFill>
                  <a:schemeClr val="accent2">
                    <a:lumMod val="50000"/>
                  </a:schemeClr>
                </a:solidFill>
                <a:latin typeface="Constantia" charset="0"/>
                <a:ea typeface="Constantia" charset="0"/>
                <a:cs typeface="Constantia" charset="0"/>
              </a:rPr>
              <a:t> 2017, Papeete</a:t>
            </a:r>
            <a:endParaRPr lang="fr-FR" sz="1200" dirty="0">
              <a:solidFill>
                <a:schemeClr val="accent2">
                  <a:lumMod val="50000"/>
                </a:schemeClr>
              </a:solidFill>
              <a:latin typeface="Constantia" charset="0"/>
              <a:ea typeface="Constantia" charset="0"/>
              <a:cs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56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46077" y="106488"/>
            <a:ext cx="9555603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1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>
                <a:latin typeface="+mn-lt"/>
              </a:rPr>
              <a:t>Otoliths </a:t>
            </a:r>
            <a:r>
              <a:rPr lang="mr-IN" dirty="0" smtClean="0">
                <a:latin typeface="+mn-lt"/>
              </a:rPr>
              <a:t>–</a:t>
            </a:r>
            <a:r>
              <a:rPr lang="en-AU" dirty="0" smtClean="0">
                <a:latin typeface="+mn-lt"/>
              </a:rPr>
              <a:t> Method and Results</a:t>
            </a:r>
            <a:endParaRPr lang="en-AU" dirty="0">
              <a:latin typeface="+mn-l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156690" y="6481761"/>
            <a:ext cx="1897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2</a:t>
            </a:r>
            <a:r>
              <a:rPr lang="fr-FR" sz="12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-6 </a:t>
            </a:r>
            <a:r>
              <a:rPr lang="fr-FR" sz="1200" dirty="0" err="1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October</a:t>
            </a:r>
            <a:r>
              <a:rPr lang="fr-FR" sz="1200" dirty="0" smtClean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rPr>
              <a:t> 2017, Papeete</a:t>
            </a:r>
            <a:endParaRPr lang="fr-FR" sz="1200" dirty="0">
              <a:solidFill>
                <a:schemeClr val="tx2"/>
              </a:solidFill>
              <a:latin typeface="Constantia" charset="0"/>
              <a:ea typeface="Constantia" charset="0"/>
              <a:cs typeface="Constantia" charset="0"/>
            </a:endParaRPr>
          </a:p>
        </p:txBody>
      </p:sp>
      <p:grpSp>
        <p:nvGrpSpPr>
          <p:cNvPr id="15" name="Grouper 14"/>
          <p:cNvGrpSpPr/>
          <p:nvPr/>
        </p:nvGrpSpPr>
        <p:grpSpPr>
          <a:xfrm>
            <a:off x="739776" y="1412196"/>
            <a:ext cx="6314357" cy="3312000"/>
            <a:chOff x="753223" y="793634"/>
            <a:chExt cx="6314357" cy="3312000"/>
          </a:xfrm>
        </p:grpSpPr>
        <p:sp>
          <p:nvSpPr>
            <p:cNvPr id="38" name="ZoneTexte 37"/>
            <p:cNvSpPr txBox="1"/>
            <p:nvPr/>
          </p:nvSpPr>
          <p:spPr>
            <a:xfrm>
              <a:off x="753224" y="897021"/>
              <a:ext cx="6314356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70000" indent="-270000">
                <a:spcAft>
                  <a:spcPts val="600"/>
                </a:spcAft>
                <a:buFont typeface="Arial" charset="0"/>
                <a:buChar char="•"/>
              </a:pPr>
              <a:r>
                <a:rPr lang="en-US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Otoliths </a:t>
              </a:r>
              <a:r>
                <a:rPr lang="en-US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record </a:t>
              </a:r>
              <a:r>
                <a:rPr lang="en-US" b="1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the </a:t>
              </a:r>
              <a:r>
                <a:rPr lang="en-US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environment of the fish</a:t>
              </a:r>
            </a:p>
            <a:p>
              <a:pPr marL="270000" indent="-270000">
                <a:spcAft>
                  <a:spcPts val="600"/>
                </a:spcAft>
                <a:buFont typeface="Arial" charset="0"/>
                <a:buChar char="•"/>
              </a:pPr>
              <a:r>
                <a:rPr lang="en-US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Because they </a:t>
              </a:r>
              <a:r>
                <a:rPr lang="en-US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grow </a:t>
              </a:r>
              <a:r>
                <a:rPr lang="en-US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around a nucleus, </a:t>
              </a:r>
              <a:r>
                <a:rPr lang="en-US" b="1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looking at different parts of the otolith informs the different stages of the fish </a:t>
              </a:r>
              <a:r>
                <a:rPr lang="en-US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life</a:t>
              </a:r>
            </a:p>
            <a:p>
              <a:pPr marL="270000" indent="-270000">
                <a:spcAft>
                  <a:spcPts val="600"/>
                </a:spcAft>
                <a:buFont typeface="Arial" charset="0"/>
                <a:buChar char="•"/>
              </a:pPr>
              <a:r>
                <a:rPr lang="en-US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11 trace elements </a:t>
              </a:r>
              <a:r>
                <a:rPr lang="en-US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(LA-ICPMS); </a:t>
              </a:r>
              <a:r>
                <a:rPr lang="en-US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6 locations</a:t>
              </a:r>
              <a:r>
                <a:rPr lang="en-US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; </a:t>
              </a:r>
              <a:r>
                <a:rPr lang="en-US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156 individuals</a:t>
              </a:r>
              <a:endParaRPr lang="en-US" b="1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53223" y="793634"/>
              <a:ext cx="6314357" cy="3312000"/>
            </a:xfrm>
            <a:prstGeom prst="rect">
              <a:avLst/>
            </a:prstGeom>
            <a:noFill/>
            <a:ln cap="rnd" cmpd="sng">
              <a:solidFill>
                <a:schemeClr val="accent2"/>
              </a:solidFill>
            </a:ln>
            <a:effectLst>
              <a:glow rad="25400">
                <a:schemeClr val="accent2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2"/>
                </a:solidFill>
              </a:endParaRPr>
            </a:p>
          </p:txBody>
        </p:sp>
        <p:grpSp>
          <p:nvGrpSpPr>
            <p:cNvPr id="42" name="Grouper 41"/>
            <p:cNvGrpSpPr/>
            <p:nvPr/>
          </p:nvGrpSpPr>
          <p:grpSpPr>
            <a:xfrm>
              <a:off x="1082848" y="2897808"/>
              <a:ext cx="5703292" cy="1099334"/>
              <a:chOff x="1357141" y="3319363"/>
              <a:chExt cx="5703292" cy="1099334"/>
            </a:xfrm>
          </p:grpSpPr>
          <p:sp>
            <p:nvSpPr>
              <p:cNvPr id="36" name="Content Placeholder 2"/>
              <p:cNvSpPr txBox="1">
                <a:spLocks/>
              </p:cNvSpPr>
              <p:nvPr/>
            </p:nvSpPr>
            <p:spPr>
              <a:xfrm>
                <a:off x="3743455" y="3444357"/>
                <a:ext cx="3140010" cy="394459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2"/>
                  <a:buNone/>
                </a:pPr>
                <a:r>
                  <a:rPr lang="en-US" sz="1600" b="1" dirty="0" smtClean="0">
                    <a:solidFill>
                      <a:schemeClr val="tx2"/>
                    </a:solidFill>
                    <a:latin typeface="Constantia" charset="0"/>
                    <a:ea typeface="Constantia" charset="0"/>
                    <a:cs typeface="Constantia" charset="0"/>
                  </a:rPr>
                  <a:t>Otolith margin </a:t>
                </a:r>
                <a:r>
                  <a:rPr lang="en-US" sz="1600" dirty="0" smtClean="0">
                    <a:solidFill>
                      <a:schemeClr val="tx2"/>
                    </a:solidFill>
                    <a:latin typeface="Constantia" charset="0"/>
                    <a:ea typeface="Constantia" charset="0"/>
                    <a:cs typeface="Constantia" charset="0"/>
                  </a:rPr>
                  <a:t>= adult stage</a:t>
                </a:r>
              </a:p>
            </p:txBody>
          </p:sp>
          <p:pic>
            <p:nvPicPr>
              <p:cNvPr id="34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1907826" y="2768678"/>
                <a:ext cx="1099334" cy="2200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Content Placeholder 2"/>
              <p:cNvSpPr txBox="1">
                <a:spLocks/>
              </p:cNvSpPr>
              <p:nvPr/>
            </p:nvSpPr>
            <p:spPr>
              <a:xfrm>
                <a:off x="3743455" y="3969801"/>
                <a:ext cx="3316978" cy="394459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2"/>
                  <a:buNone/>
                </a:pPr>
                <a:r>
                  <a:rPr lang="en-US" sz="1600" b="1" dirty="0" smtClean="0">
                    <a:solidFill>
                      <a:schemeClr val="tx2"/>
                    </a:solidFill>
                    <a:latin typeface="Constantia" charset="0"/>
                    <a:ea typeface="Constantia" charset="0"/>
                    <a:cs typeface="Constantia" charset="0"/>
                  </a:rPr>
                  <a:t>Otolith near core </a:t>
                </a:r>
                <a:r>
                  <a:rPr lang="en-US" sz="1600" dirty="0" smtClean="0">
                    <a:solidFill>
                      <a:schemeClr val="tx2"/>
                    </a:solidFill>
                    <a:latin typeface="Constantia" charset="0"/>
                    <a:ea typeface="Constantia" charset="0"/>
                    <a:cs typeface="Constantia" charset="0"/>
                  </a:rPr>
                  <a:t>= juvenile stage</a:t>
                </a:r>
              </a:p>
            </p:txBody>
          </p:sp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3743455" y="3691063"/>
                <a:ext cx="3140010" cy="394459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2"/>
                  <a:buNone/>
                </a:pPr>
                <a:r>
                  <a:rPr lang="en-US" sz="1600" dirty="0" smtClean="0">
                    <a:solidFill>
                      <a:schemeClr val="tx2"/>
                    </a:solidFill>
                    <a:latin typeface="Constantia" charset="0"/>
                    <a:ea typeface="Constantia" charset="0"/>
                    <a:cs typeface="Constantia" charset="0"/>
                  </a:rPr>
                  <a:t>Nucleus</a:t>
                </a:r>
              </a:p>
            </p:txBody>
          </p:sp>
          <p:cxnSp>
            <p:nvCxnSpPr>
              <p:cNvPr id="17" name="Connecteur droit avec flèche 16"/>
              <p:cNvCxnSpPr/>
              <p:nvPr/>
            </p:nvCxnSpPr>
            <p:spPr>
              <a:xfrm flipH="1">
                <a:off x="2548559" y="3844867"/>
                <a:ext cx="1194896" cy="9823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avec flèche 17"/>
              <p:cNvCxnSpPr/>
              <p:nvPr/>
            </p:nvCxnSpPr>
            <p:spPr>
              <a:xfrm flipH="1" flipV="1">
                <a:off x="2683471" y="4027499"/>
                <a:ext cx="1059984" cy="106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eur droit avec flèche 18"/>
              <p:cNvCxnSpPr/>
              <p:nvPr/>
            </p:nvCxnSpPr>
            <p:spPr>
              <a:xfrm flipH="1" flipV="1">
                <a:off x="2848363" y="3574381"/>
                <a:ext cx="915419" cy="4006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er 28"/>
          <p:cNvGrpSpPr/>
          <p:nvPr/>
        </p:nvGrpSpPr>
        <p:grpSpPr>
          <a:xfrm>
            <a:off x="7213959" y="1404884"/>
            <a:ext cx="4869275" cy="5340683"/>
            <a:chOff x="7213959" y="1404884"/>
            <a:chExt cx="4869275" cy="5340683"/>
          </a:xfrm>
        </p:grpSpPr>
        <p:grpSp>
          <p:nvGrpSpPr>
            <p:cNvPr id="25" name="Grouper 24"/>
            <p:cNvGrpSpPr/>
            <p:nvPr/>
          </p:nvGrpSpPr>
          <p:grpSpPr>
            <a:xfrm>
              <a:off x="7213959" y="1404884"/>
              <a:ext cx="3847738" cy="2937991"/>
              <a:chOff x="7213959" y="1404884"/>
              <a:chExt cx="3847738" cy="2937991"/>
            </a:xfrm>
          </p:grpSpPr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3959" y="1415479"/>
                <a:ext cx="3847738" cy="2927396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47" name="ZoneTexte 46"/>
              <p:cNvSpPr txBox="1"/>
              <p:nvPr/>
            </p:nvSpPr>
            <p:spPr>
              <a:xfrm>
                <a:off x="7246043" y="1431521"/>
                <a:ext cx="18371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err="1" smtClean="0"/>
                  <a:t>Otolith</a:t>
                </a:r>
                <a:r>
                  <a:rPr lang="fr-FR" dirty="0" smtClean="0"/>
                  <a:t> Near </a:t>
                </a:r>
                <a:r>
                  <a:rPr lang="fr-FR" dirty="0" err="1" smtClean="0"/>
                  <a:t>Core</a:t>
                </a:r>
                <a:endParaRPr lang="fr-FR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9969730" y="1404884"/>
                <a:ext cx="1091967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fr-FR" sz="1200" dirty="0" smtClean="0"/>
                  <a:t>LDFA</a:t>
                </a:r>
              </a:p>
              <a:p>
                <a:pPr algn="r"/>
                <a:r>
                  <a:rPr lang="fr-FR" sz="1200" dirty="0" smtClean="0"/>
                  <a:t>156 </a:t>
                </a:r>
                <a:r>
                  <a:rPr lang="fr-FR" sz="1200" dirty="0" err="1" smtClean="0"/>
                  <a:t>Ind</a:t>
                </a:r>
                <a:r>
                  <a:rPr lang="fr-FR" sz="1200" dirty="0" smtClean="0"/>
                  <a:t>. 6 Loc.</a:t>
                </a:r>
              </a:p>
            </p:txBody>
          </p:sp>
        </p:grpSp>
        <p:grpSp>
          <p:nvGrpSpPr>
            <p:cNvPr id="27" name="Grouper 26"/>
            <p:cNvGrpSpPr/>
            <p:nvPr/>
          </p:nvGrpSpPr>
          <p:grpSpPr>
            <a:xfrm>
              <a:off x="8274670" y="3864634"/>
              <a:ext cx="3808564" cy="2880933"/>
              <a:chOff x="8274670" y="3864634"/>
              <a:chExt cx="3808564" cy="2880933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4670" y="3864634"/>
                <a:ext cx="3808564" cy="2880117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46" name="ZoneTexte 45"/>
              <p:cNvSpPr txBox="1"/>
              <p:nvPr/>
            </p:nvSpPr>
            <p:spPr>
              <a:xfrm>
                <a:off x="8290511" y="3892741"/>
                <a:ext cx="1612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err="1" smtClean="0"/>
                  <a:t>Otolith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Margin</a:t>
                </a:r>
                <a:endParaRPr lang="fr-FR" dirty="0"/>
              </a:p>
            </p:txBody>
          </p:sp>
          <p:sp>
            <p:nvSpPr>
              <p:cNvPr id="32" name="ZoneTexte 31"/>
              <p:cNvSpPr txBox="1"/>
              <p:nvPr/>
            </p:nvSpPr>
            <p:spPr>
              <a:xfrm>
                <a:off x="10991267" y="6283902"/>
                <a:ext cx="1091967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fr-FR" sz="1200" dirty="0" smtClean="0"/>
                  <a:t>LDFA</a:t>
                </a:r>
              </a:p>
              <a:p>
                <a:pPr algn="r"/>
                <a:r>
                  <a:rPr lang="fr-FR" sz="1200" dirty="0" smtClean="0"/>
                  <a:t>156 </a:t>
                </a:r>
                <a:r>
                  <a:rPr lang="fr-FR" sz="1200" dirty="0" err="1" smtClean="0"/>
                  <a:t>Ind</a:t>
                </a:r>
                <a:r>
                  <a:rPr lang="fr-FR" sz="1200" dirty="0" smtClean="0"/>
                  <a:t>. 6 Loc.</a:t>
                </a:r>
              </a:p>
            </p:txBody>
          </p:sp>
        </p:grpSp>
      </p:grpSp>
      <p:grpSp>
        <p:nvGrpSpPr>
          <p:cNvPr id="37" name="Grouper 36"/>
          <p:cNvGrpSpPr/>
          <p:nvPr/>
        </p:nvGrpSpPr>
        <p:grpSpPr>
          <a:xfrm>
            <a:off x="739777" y="2206134"/>
            <a:ext cx="10332837" cy="4098195"/>
            <a:chOff x="739777" y="2206134"/>
            <a:chExt cx="10332837" cy="4098195"/>
          </a:xfrm>
        </p:grpSpPr>
        <p:sp>
          <p:nvSpPr>
            <p:cNvPr id="41" name="ZoneTexte 40"/>
            <p:cNvSpPr txBox="1"/>
            <p:nvPr/>
          </p:nvSpPr>
          <p:spPr>
            <a:xfrm flipH="1">
              <a:off x="739777" y="4873168"/>
              <a:ext cx="7070328" cy="143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70000" indent="-270000">
                <a:buFont typeface="Arial" charset="0"/>
                <a:buChar char="•"/>
              </a:pPr>
              <a:r>
                <a:rPr lang="en-US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Near Core &amp; Margin</a:t>
              </a:r>
            </a:p>
            <a:p>
              <a:pPr marL="742950" lvl="1" indent="-285750">
                <a:spcBef>
                  <a:spcPts val="600"/>
                </a:spcBef>
                <a:buFont typeface="Wingdings" charset="2"/>
                <a:buChar char="Ø"/>
              </a:pPr>
              <a:r>
                <a:rPr lang="en-US" b="1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S</a:t>
              </a:r>
              <a:r>
                <a:rPr lang="en-US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ignificant site separation </a:t>
              </a:r>
              <a:r>
                <a:rPr lang="en-US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(MANOVA and LDFA)</a:t>
              </a:r>
            </a:p>
            <a:p>
              <a:pPr marL="742950" lvl="1" indent="-285750">
                <a:spcBef>
                  <a:spcPts val="600"/>
                </a:spcBef>
                <a:buFont typeface="Wingdings" charset="2"/>
                <a:buChar char="Ø"/>
              </a:pPr>
              <a:r>
                <a:rPr lang="en-US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  <a:sym typeface="Wingdings"/>
                </a:rPr>
                <a:t>Site attachment across their life history</a:t>
              </a:r>
            </a:p>
            <a:p>
              <a:pPr marL="742950" lvl="1" indent="-285750">
                <a:spcBef>
                  <a:spcPts val="600"/>
                </a:spcBef>
                <a:buFont typeface="Wingdings" charset="2"/>
                <a:buChar char="Ø"/>
              </a:pPr>
              <a:r>
                <a:rPr lang="en-US" b="1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Dispersal </a:t>
              </a:r>
              <a:r>
                <a:rPr lang="en-US" dirty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also occurs by a proportion of juvenile or adult </a:t>
              </a:r>
              <a:r>
                <a:rPr lang="en-US" dirty="0" smtClean="0">
                  <a:solidFill>
                    <a:schemeClr val="tx2"/>
                  </a:solidFill>
                  <a:latin typeface="Constantia" charset="0"/>
                  <a:ea typeface="Constantia" charset="0"/>
                  <a:cs typeface="Constantia" charset="0"/>
                </a:rPr>
                <a:t>fish</a:t>
              </a:r>
              <a:endParaRPr lang="en-US" dirty="0">
                <a:solidFill>
                  <a:schemeClr val="tx2"/>
                </a:solidFill>
                <a:latin typeface="Constantia" charset="0"/>
                <a:ea typeface="Constantia" charset="0"/>
                <a:cs typeface="Constantia" charset="0"/>
              </a:endParaRPr>
            </a:p>
          </p:txBody>
        </p:sp>
        <p:grpSp>
          <p:nvGrpSpPr>
            <p:cNvPr id="33" name="Grouper 32"/>
            <p:cNvGrpSpPr/>
            <p:nvPr/>
          </p:nvGrpSpPr>
          <p:grpSpPr>
            <a:xfrm>
              <a:off x="8612785" y="2206134"/>
              <a:ext cx="2459829" cy="3130593"/>
              <a:chOff x="8612785" y="2206134"/>
              <a:chExt cx="2459829" cy="3130593"/>
            </a:xfrm>
          </p:grpSpPr>
          <p:sp>
            <p:nvSpPr>
              <p:cNvPr id="54" name="Ellipse 53"/>
              <p:cNvSpPr/>
              <p:nvPr/>
            </p:nvSpPr>
            <p:spPr>
              <a:xfrm rot="21036771">
                <a:off x="8612785" y="2298030"/>
                <a:ext cx="970409" cy="820667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Ellipse 54"/>
              <p:cNvSpPr/>
              <p:nvPr/>
            </p:nvSpPr>
            <p:spPr>
              <a:xfrm rot="19864538">
                <a:off x="9680328" y="2206134"/>
                <a:ext cx="825004" cy="1408168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Forme libre 52"/>
              <p:cNvSpPr/>
              <p:nvPr/>
            </p:nvSpPr>
            <p:spPr>
              <a:xfrm>
                <a:off x="9547369" y="4454948"/>
                <a:ext cx="1525245" cy="881779"/>
              </a:xfrm>
              <a:custGeom>
                <a:avLst/>
                <a:gdLst>
                  <a:gd name="connsiteX0" fmla="*/ 0 w 1525245"/>
                  <a:gd name="connsiteY0" fmla="*/ 325598 h 881779"/>
                  <a:gd name="connsiteX1" fmla="*/ 1027521 w 1525245"/>
                  <a:gd name="connsiteY1" fmla="*/ 14513 h 881779"/>
                  <a:gd name="connsiteX2" fmla="*/ 1442301 w 1525245"/>
                  <a:gd name="connsiteY2" fmla="*/ 89928 h 881779"/>
                  <a:gd name="connsiteX3" fmla="*/ 1489435 w 1525245"/>
                  <a:gd name="connsiteY3" fmla="*/ 429293 h 881779"/>
                  <a:gd name="connsiteX4" fmla="*/ 1027521 w 1525245"/>
                  <a:gd name="connsiteY4" fmla="*/ 881779 h 881779"/>
                  <a:gd name="connsiteX5" fmla="*/ 1027521 w 1525245"/>
                  <a:gd name="connsiteY5" fmla="*/ 881779 h 881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5245" h="881779">
                    <a:moveTo>
                      <a:pt x="0" y="325598"/>
                    </a:moveTo>
                    <a:cubicBezTo>
                      <a:pt x="393569" y="189694"/>
                      <a:pt x="787138" y="53791"/>
                      <a:pt x="1027521" y="14513"/>
                    </a:cubicBezTo>
                    <a:cubicBezTo>
                      <a:pt x="1267905" y="-24765"/>
                      <a:pt x="1365315" y="20798"/>
                      <a:pt x="1442301" y="89928"/>
                    </a:cubicBezTo>
                    <a:cubicBezTo>
                      <a:pt x="1519287" y="159058"/>
                      <a:pt x="1558565" y="297318"/>
                      <a:pt x="1489435" y="429293"/>
                    </a:cubicBezTo>
                    <a:cubicBezTo>
                      <a:pt x="1420305" y="561268"/>
                      <a:pt x="1027521" y="881779"/>
                      <a:pt x="1027521" y="881779"/>
                    </a:cubicBezTo>
                    <a:lnTo>
                      <a:pt x="1027521" y="881779"/>
                    </a:lnTo>
                  </a:path>
                </a:pathLst>
              </a:custGeom>
              <a:noFill/>
              <a:ln w="22225">
                <a:solidFill>
                  <a:schemeClr val="tx1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Ellipse 34"/>
              <p:cNvSpPr/>
              <p:nvPr/>
            </p:nvSpPr>
            <p:spPr>
              <a:xfrm rot="21036771">
                <a:off x="8725911" y="2950197"/>
                <a:ext cx="712070" cy="655952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01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Ble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12824</TotalTime>
  <Words>1366</Words>
  <Application>Microsoft Macintosh PowerPoint</Application>
  <PresentationFormat>Grand écran</PresentationFormat>
  <Paragraphs>170</Paragraphs>
  <Slides>14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2" baseType="lpstr">
      <vt:lpstr>Calibri</vt:lpstr>
      <vt:lpstr>Calibri Light</vt:lpstr>
      <vt:lpstr>Constantia</vt:lpstr>
      <vt:lpstr>Mangal</vt:lpstr>
      <vt:lpstr>Wingdings</vt:lpstr>
      <vt:lpstr>Wingdings 2</vt:lpstr>
      <vt:lpstr>Arial</vt:lpstr>
      <vt:lpstr>Thème Office</vt:lpstr>
      <vt:lpstr>Contrasting patterns of population structure and connectivity across northern Australia in a commercially important fish Lutjanus johnii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</dc:title>
  <dc:creator>Utilisateur de Microsoft Office</dc:creator>
  <cp:lastModifiedBy>Utilisateur de Microsoft Office</cp:lastModifiedBy>
  <cp:revision>237</cp:revision>
  <dcterms:created xsi:type="dcterms:W3CDTF">2017-09-15T00:05:23Z</dcterms:created>
  <dcterms:modified xsi:type="dcterms:W3CDTF">2017-10-02T19:42:00Z</dcterms:modified>
</cp:coreProperties>
</file>